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71" r:id="rId3"/>
    <p:sldId id="473" r:id="rId4"/>
    <p:sldId id="460" r:id="rId5"/>
    <p:sldId id="653" r:id="rId6"/>
    <p:sldId id="654" r:id="rId7"/>
    <p:sldId id="628" r:id="rId8"/>
    <p:sldId id="629" r:id="rId9"/>
    <p:sldId id="626" r:id="rId10"/>
    <p:sldId id="627" r:id="rId11"/>
    <p:sldId id="624" r:id="rId12"/>
    <p:sldId id="636" r:id="rId13"/>
    <p:sldId id="637" r:id="rId14"/>
    <p:sldId id="635" r:id="rId15"/>
    <p:sldId id="625" r:id="rId16"/>
    <p:sldId id="630" r:id="rId17"/>
    <p:sldId id="631" r:id="rId18"/>
    <p:sldId id="632" r:id="rId19"/>
    <p:sldId id="634" r:id="rId20"/>
    <p:sldId id="676" r:id="rId21"/>
    <p:sldId id="572" r:id="rId22"/>
    <p:sldId id="541" r:id="rId23"/>
    <p:sldId id="543" r:id="rId24"/>
    <p:sldId id="545" r:id="rId25"/>
    <p:sldId id="544" r:id="rId26"/>
    <p:sldId id="542" r:id="rId27"/>
    <p:sldId id="574" r:id="rId28"/>
    <p:sldId id="547" r:id="rId29"/>
  </p:sldIdLst>
  <p:sldSz cx="6911975" cy="3887788"/>
  <p:notesSz cx="6858000" cy="9144000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0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47BA"/>
    <a:srgbClr val="5F5F5F"/>
    <a:srgbClr val="0000CC"/>
    <a:srgbClr val="DDDDDD"/>
    <a:srgbClr val="B2B2B2"/>
    <a:srgbClr val="808080"/>
    <a:srgbClr val="0071AE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812" y="64"/>
      </p:cViewPr>
      <p:guideLst>
        <p:guide orient="horz" pos="73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940" y="-102"/>
      </p:cViewPr>
      <p:guideLst>
        <p:guide orient="horz" pos="280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C6916-5FD9-4856-BA9C-04D2C9003215}" type="datetimeFigureOut">
              <a:rPr lang="zh-CN" altLang="en-US" smtClean="0"/>
              <a:t>2023-11-16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8DC90-932D-4A58-B707-8C17FE3BE9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AA0956-8804-42FC-AD9A-0A05AB8141E4}" type="datetimeFigureOut">
              <a:rPr lang="zh-CN" altLang="en-US"/>
              <a:t>2023-11-16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43590A5-D1A1-4924-970C-86332140C64C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9113" y="1208088"/>
            <a:ext cx="5873750" cy="83343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36638" y="2203450"/>
            <a:ext cx="4838700" cy="9937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0D4CE-8ADC-47FC-81C2-C81E5DCBC384}" type="datetime1">
              <a:rPr lang="zh-CN" altLang="en-US"/>
              <a:t>2023-11-16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D245A-C175-4584-B353-F5938E7DE6C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C926F-5E0E-4A2C-AD52-90B308A63B5F}" type="datetime1">
              <a:rPr lang="zh-CN" altLang="en-US"/>
              <a:t>2023-11-16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B1F48-6CA6-4322-9925-8D644C946DC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011738" y="155575"/>
            <a:ext cx="1554162" cy="33178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6075" y="155575"/>
            <a:ext cx="4513263" cy="33178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A8432-0F2F-4893-A940-8D58E95BAE22}" type="datetime1">
              <a:rPr lang="zh-CN" altLang="en-US"/>
              <a:t>2023-11-16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E161D-256E-4D4F-90FE-00F7D1C8D0A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BE73E-0D5E-4F55-B20A-06D8E6DD51D9}" type="datetime1">
              <a:rPr lang="zh-CN" altLang="en-US"/>
              <a:t>2023-11-16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0CF8F-AFCE-49DE-A80D-26989837A9D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6100" y="2498725"/>
            <a:ext cx="5875338" cy="7715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6100" y="1647825"/>
            <a:ext cx="5875338" cy="85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F822-D859-46DE-8488-55BD72D114DE}" type="datetime1">
              <a:rPr lang="zh-CN" altLang="en-US"/>
              <a:t>2023-11-16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30D8E-96E3-4BA6-8EC3-8A1CF0A92ED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6075" y="906463"/>
            <a:ext cx="3033713" cy="256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532188" y="906463"/>
            <a:ext cx="3033712" cy="256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9E147-19A0-413A-A89E-AE8CE45DB380}" type="datetime1">
              <a:rPr lang="zh-CN" altLang="en-US"/>
              <a:t>2023-11-16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FCA23-9BE7-4299-83DE-212C71E8F4A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6075" y="869950"/>
            <a:ext cx="3052763" cy="363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6075" y="1233488"/>
            <a:ext cx="3052763" cy="2239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511550" y="869950"/>
            <a:ext cx="3054350" cy="363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511550" y="1233488"/>
            <a:ext cx="3054350" cy="2239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6DE1E-58DC-4EA1-996C-880E107FC106}" type="datetime1">
              <a:rPr lang="zh-CN" altLang="en-US"/>
              <a:t>2023-11-16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C4748-139B-42C3-A866-FB61348488A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5C6D-A3A7-490C-9849-CAE245F9D3B5}" type="datetime1">
              <a:rPr lang="zh-CN" altLang="en-US"/>
              <a:t>2023-11-16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076F4-12B7-407C-9D3F-0C1D91528E3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9438B-C8BB-4AEE-A73B-FB529978853B}" type="datetime1">
              <a:rPr lang="zh-CN" altLang="en-US"/>
              <a:t>2023-11-16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2D3EA-3A63-4064-A03D-B76AF5AB8B4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6075" y="155575"/>
            <a:ext cx="2273300" cy="657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01925" y="155575"/>
            <a:ext cx="3863975" cy="33178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6075" y="812800"/>
            <a:ext cx="2273300" cy="2660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2AA6-FFBF-4CCE-94AF-A84E7C904F1E}" type="datetime1">
              <a:rPr lang="zh-CN" altLang="en-US"/>
              <a:t>2023-11-16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781C-FB24-4013-B222-52D5AB07197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54138" y="2720975"/>
            <a:ext cx="4148137" cy="3222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54138" y="347663"/>
            <a:ext cx="4148137" cy="23320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54138" y="3043238"/>
            <a:ext cx="4148137" cy="455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6982-5FDA-40F3-84CB-527D41684CDC}" type="datetime1">
              <a:rPr lang="zh-CN" altLang="en-US"/>
              <a:t>2023-11-16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72FD7-1E05-41EA-96B4-EAA4A7DE8B2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6075" y="155575"/>
            <a:ext cx="6219825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0476" tIns="30238" rIns="60476" bIns="30238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06463"/>
            <a:ext cx="6219825" cy="2566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0476" tIns="30238" rIns="60476" bIns="30238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6075" y="3540125"/>
            <a:ext cx="1612900" cy="269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0476" tIns="30238" rIns="60476" bIns="30238" numCol="1" anchor="t" anchorCtr="0" compatLnSpc="1"/>
          <a:lstStyle>
            <a:lvl1pPr>
              <a:buFont typeface="Arial" panose="020B0604020202020204" pitchFamily="34" charset="0"/>
              <a:buNone/>
              <a:defRPr sz="9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8DC8533-467A-4F67-8ED4-38E23F6EAE8D}" type="datetime1">
              <a:rPr lang="zh-CN" altLang="en-US"/>
              <a:t>2023-11-16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3540125"/>
            <a:ext cx="2187575" cy="269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0476" tIns="30238" rIns="60476" bIns="30238" numCol="1" anchor="t" anchorCtr="0" compatLnSpc="1"/>
          <a:lstStyle>
            <a:lvl1pPr algn="ctr">
              <a:buFont typeface="Arial" panose="020B0604020202020204" pitchFamily="34" charset="0"/>
              <a:buNone/>
              <a:defRPr sz="9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53000" y="3540125"/>
            <a:ext cx="1612900" cy="269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0476" tIns="30238" rIns="60476" bIns="30238" numCol="1" anchor="t" anchorCtr="0" compatLnSpc="1"/>
          <a:lstStyle>
            <a:lvl1pPr algn="r">
              <a:buFont typeface="Arial" panose="020B0604020202020204" pitchFamily="34" charset="0"/>
              <a:buNone/>
              <a:defRPr sz="9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E257E6-15C8-4DB1-A555-56C984F8EEF8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515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0515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60515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60515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60515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605155" rtl="0" fontAlgn="base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605155" rtl="0" fontAlgn="base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605155" rtl="0" fontAlgn="base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605155" rtl="0" fontAlgn="base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27330" indent="-227330" algn="l" defTabSz="605155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492125" indent="-190500" algn="l" defTabSz="60515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755650" indent="-151130" algn="l" defTabSz="605155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059180" indent="-151130" algn="l" defTabSz="605155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+mn-ea"/>
        </a:defRPr>
      </a:lvl4pPr>
      <a:lvl5pPr marL="1360805" indent="-151130" algn="l" defTabSz="605155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</a:defRPr>
      </a:lvl5pPr>
      <a:lvl6pPr marL="1818005" indent="-151130" algn="l" defTabSz="605155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</a:defRPr>
      </a:lvl6pPr>
      <a:lvl7pPr marL="2275205" indent="-151130" algn="l" defTabSz="605155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</a:defRPr>
      </a:lvl7pPr>
      <a:lvl8pPr marL="2732405" indent="-151130" algn="l" defTabSz="605155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</a:defRPr>
      </a:lvl8pPr>
      <a:lvl9pPr marL="3189605" indent="-151130" algn="l" defTabSz="605155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mutech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PPT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2075"/>
            <a:ext cx="6911975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8035" y="1335013"/>
            <a:ext cx="5932672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0071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电力电子薄膜电容器</a:t>
            </a:r>
            <a:endParaRPr lang="en-US" altLang="zh-CN" sz="2800" dirty="0">
              <a:solidFill>
                <a:srgbClr val="0071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800" dirty="0">
              <a:solidFill>
                <a:srgbClr val="0071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dirty="0">
                <a:solidFill>
                  <a:srgbClr val="0071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2019/09/24</a:t>
            </a:r>
            <a:endParaRPr lang="zh-CN" altLang="en-US" sz="1800" dirty="0">
              <a:solidFill>
                <a:srgbClr val="B2B2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1" descr="G:\无锡宸瑞完整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8550" y="271635"/>
            <a:ext cx="3055274" cy="391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PT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119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268384" y="0"/>
            <a:ext cx="269817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薄膜电容器和铝电解电容器比较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295" y="1"/>
            <a:ext cx="1527680" cy="286378"/>
          </a:xfrm>
          <a:prstGeom prst="round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3961" y="436007"/>
            <a:ext cx="2895600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ja-JP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电容连接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70094" y="1117543"/>
            <a:ext cx="234580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200" dirty="0"/>
              <a:t>串联：</a:t>
            </a:r>
            <a:r>
              <a:rPr lang="en-US" altLang="zh-CN" sz="1200" dirty="0"/>
              <a:t>1/C=1/C1+1/C2            </a:t>
            </a:r>
            <a:r>
              <a:rPr lang="zh-CN" altLang="en-US" sz="1200" dirty="0"/>
              <a:t>特点：总容量减少，耐电压叠加。</a:t>
            </a:r>
          </a:p>
          <a:p>
            <a:pPr>
              <a:buFontTx/>
              <a:buNone/>
            </a:pPr>
            <a:endParaRPr lang="en-US" altLang="zh-CN" sz="1200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814802" y="1117543"/>
          <a:ext cx="1569493" cy="70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399540" imgH="383540" progId="CorelDraw.Graphic.9">
                  <p:embed/>
                </p:oleObj>
              </mc:Choice>
              <mc:Fallback>
                <p:oleObj name="CorelDRAW" r:id="rId4" imgW="1399540" imgH="383540" progId="CorelDraw.Graphic.9">
                  <p:embed/>
                  <p:pic>
                    <p:nvPicPr>
                      <p:cNvPr id="0" name="图片 276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4802" y="1117543"/>
                        <a:ext cx="1569493" cy="70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70093" y="2185859"/>
            <a:ext cx="274946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200" dirty="0"/>
              <a:t>并联：</a:t>
            </a:r>
            <a:r>
              <a:rPr lang="en-US" altLang="zh-CN" sz="1200" dirty="0"/>
              <a:t> C=C1+C2                                         </a:t>
            </a:r>
            <a:r>
              <a:rPr lang="zh-CN" altLang="en-US" sz="1200" dirty="0"/>
              <a:t>特点：总容量叠加，耐电压为所有电容最低值耐压。</a:t>
            </a:r>
          </a:p>
          <a:p>
            <a:pPr>
              <a:buFontTx/>
              <a:buNone/>
            </a:pPr>
            <a:endParaRPr lang="en-US" altLang="zh-CN" sz="1200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887082" y="2159275"/>
          <a:ext cx="1591879" cy="857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1580515" imgH="699770" progId="CorelDraw.Graphic.9">
                  <p:embed/>
                </p:oleObj>
              </mc:Choice>
              <mc:Fallback>
                <p:oleObj name="CorelDRAW" r:id="rId6" imgW="1580515" imgH="699770" progId="CorelDraw.Graphic.9">
                  <p:embed/>
                  <p:pic>
                    <p:nvPicPr>
                      <p:cNvPr id="0" name="图片 276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082" y="2159275"/>
                        <a:ext cx="1591879" cy="857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911975" cy="3887788"/>
          </a:xfrm>
          <a:prstGeom prst="rect">
            <a:avLst/>
          </a:prstGeom>
          <a:solidFill>
            <a:srgbClr val="0071AE"/>
          </a:solidFill>
          <a:ln w="9525">
            <a:noFill/>
            <a:bevel/>
          </a:ln>
        </p:spPr>
        <p:txBody>
          <a:bodyPr anchor="ctr"/>
          <a:lstStyle/>
          <a:p>
            <a:endParaRPr lang="zh-CN" altLang="en-US" dirty="0"/>
          </a:p>
        </p:txBody>
      </p:sp>
      <p:pic>
        <p:nvPicPr>
          <p:cNvPr id="5" name="Picture 4" descr="PPT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28900"/>
            <a:ext cx="6911975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36210" y="1578429"/>
            <a:ext cx="491943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rPr>
              <a:t>电容器内部组成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4213" y="1197980"/>
            <a:ext cx="1090612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ea typeface="微软雅黑" panose="020B0503020204020204" pitchFamily="34" charset="-122"/>
              </a:rPr>
              <a:t>0</a:t>
            </a:r>
            <a:r>
              <a:rPr lang="en-US" altLang="zh-CN" sz="6000" dirty="0">
                <a:solidFill>
                  <a:schemeClr val="bg1"/>
                </a:solidFill>
                <a:ea typeface="微软雅黑" panose="020B0503020204020204" pitchFamily="34" charset="-122"/>
              </a:rPr>
              <a:t>4</a:t>
            </a:r>
            <a:endParaRPr lang="zh-CN" altLang="en-US" sz="60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175" y="69397"/>
            <a:ext cx="1527680" cy="325571"/>
          </a:xfrm>
          <a:prstGeom prst="round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utoUpdateAnimBg="0"/>
      <p:bldP spid="6" grpId="1" bldLvl="0" autoUpdateAnimBg="0"/>
      <p:bldP spid="7" grpId="0" bldLvl="0" autoUpdateAnimBg="0"/>
      <p:bldP spid="7" grpId="1" bldLvl="0" autoUpdateAnimBg="0"/>
      <p:bldP spid="7" grpId="2" bldLvl="0" autoUpdateAnimBg="0"/>
      <p:bldP spid="7" grpId="3" bldLvl="0" autoUpdateAnimBg="0"/>
      <p:bldP spid="7" grpId="4" bldLvl="0" autoUpdateAnimBg="0"/>
      <p:bldP spid="7" grpId="5" bldLvl="0" autoUpdateAnimBg="0"/>
      <p:bldP spid="7" grpId="6" bldLvl="0" autoUpdateAnimBg="0"/>
      <p:bldP spid="7" grpId="7" bldLvl="0" autoUpdateAnimBg="0"/>
      <p:bldP spid="7" grpId="8" bldLvl="0" autoUpdateAnimBg="0"/>
      <p:bldP spid="7" grpId="9" bldLvl="0" autoUpdateAnimBg="0"/>
      <p:bldP spid="7" grpId="10" bldLvl="0" autoUpdateAnimBg="0"/>
      <p:bldP spid="7" grpId="11" bldLvl="0" autoUpdateAnimBg="0"/>
      <p:bldP spid="7" grpId="12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PT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119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268384" y="0"/>
            <a:ext cx="269817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薄膜电容器和铝电解电容器比较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295" y="1"/>
            <a:ext cx="1527680" cy="286378"/>
          </a:xfrm>
          <a:prstGeom prst="round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3961" y="436007"/>
            <a:ext cx="2895600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ja-JP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内部组成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70092" y="862026"/>
            <a:ext cx="501420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zh-CN" altLang="en-US" sz="1200" dirty="0"/>
              <a:t>任何外形的膜电容都是由以下二种形状的芯子并联或串联组合而成。   </a:t>
            </a:r>
            <a:endParaRPr lang="en-US" altLang="zh-CN" sz="1200" dirty="0"/>
          </a:p>
          <a:p>
            <a:pPr>
              <a:buFontTx/>
              <a:buNone/>
            </a:pPr>
            <a:endParaRPr lang="en-US" altLang="zh-CN" sz="1200" dirty="0"/>
          </a:p>
        </p:txBody>
      </p:sp>
      <p:pic>
        <p:nvPicPr>
          <p:cNvPr id="10" name="Picture 2" descr="G:\20150327\芯子\圆芯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9533" y="1656124"/>
            <a:ext cx="1275070" cy="1078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3" descr="G:\20150327\芯子\扁芯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7477" y="1656124"/>
            <a:ext cx="1309596" cy="1083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PT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119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268384" y="0"/>
            <a:ext cx="269817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薄膜电容器和铝电解电容器比较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295" y="1"/>
            <a:ext cx="1527680" cy="286378"/>
          </a:xfrm>
          <a:prstGeom prst="round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3961" y="436007"/>
            <a:ext cx="2895600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ja-JP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内部连接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70092" y="862026"/>
            <a:ext cx="501420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zh-CN" altLang="en-US" sz="1200" dirty="0"/>
              <a:t>内部多组芯子串并联。   </a:t>
            </a:r>
            <a:endParaRPr lang="en-US" altLang="zh-CN" sz="1200" dirty="0"/>
          </a:p>
          <a:p>
            <a:pPr>
              <a:buFontTx/>
              <a:buNone/>
            </a:pPr>
            <a:endParaRPr lang="en-US" altLang="zh-CN" sz="1200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76" y="1357669"/>
            <a:ext cx="88471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099" y="1357669"/>
            <a:ext cx="893460" cy="91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图片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06254" y="1343738"/>
            <a:ext cx="962932" cy="897173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117" y="1493253"/>
            <a:ext cx="1467624" cy="59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911975" cy="3887788"/>
          </a:xfrm>
          <a:prstGeom prst="rect">
            <a:avLst/>
          </a:prstGeom>
          <a:solidFill>
            <a:srgbClr val="0071AE"/>
          </a:solidFill>
          <a:ln w="9525">
            <a:noFill/>
            <a:bevel/>
          </a:ln>
        </p:spPr>
        <p:txBody>
          <a:bodyPr anchor="ctr"/>
          <a:lstStyle/>
          <a:p>
            <a:endParaRPr lang="zh-CN" altLang="en-US" dirty="0"/>
          </a:p>
        </p:txBody>
      </p:sp>
      <p:pic>
        <p:nvPicPr>
          <p:cNvPr id="5" name="Picture 4" descr="PPT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28900"/>
            <a:ext cx="6911975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36210" y="1578429"/>
            <a:ext cx="491943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rPr>
              <a:t>我司电容器型号和编码命名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4213" y="1197980"/>
            <a:ext cx="1090612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ea typeface="微软雅黑" panose="020B0503020204020204" pitchFamily="34" charset="-122"/>
              </a:rPr>
              <a:t>0</a:t>
            </a:r>
            <a:r>
              <a:rPr lang="en-US" altLang="zh-CN" sz="6000" dirty="0">
                <a:solidFill>
                  <a:schemeClr val="bg1"/>
                </a:solidFill>
                <a:ea typeface="微软雅黑" panose="020B0503020204020204" pitchFamily="34" charset="-122"/>
              </a:rPr>
              <a:t>5</a:t>
            </a:r>
            <a:endParaRPr lang="zh-CN" altLang="en-US" sz="60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175" y="69397"/>
            <a:ext cx="1527680" cy="325571"/>
          </a:xfrm>
          <a:prstGeom prst="round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utoUpdateAnimBg="0"/>
      <p:bldP spid="6" grpId="1" bldLvl="0" autoUpdateAnimBg="0"/>
      <p:bldP spid="7" grpId="0" bldLvl="0" autoUpdateAnimBg="0"/>
      <p:bldP spid="7" grpId="1" bldLvl="0" autoUpdateAnimBg="0"/>
      <p:bldP spid="7" grpId="2" bldLvl="0" autoUpdateAnimBg="0"/>
      <p:bldP spid="7" grpId="3" bldLvl="0" autoUpdateAnimBg="0"/>
      <p:bldP spid="7" grpId="4" bldLvl="0" autoUpdateAnimBg="0"/>
      <p:bldP spid="7" grpId="5" bldLvl="0" autoUpdateAnimBg="0"/>
      <p:bldP spid="7" grpId="6" bldLvl="0" autoUpdateAnimBg="0"/>
      <p:bldP spid="7" grpId="7" bldLvl="0" autoUpdateAnimBg="0"/>
      <p:bldP spid="7" grpId="8" bldLvl="0" autoUpdateAnimBg="0"/>
      <p:bldP spid="7" grpId="9" bldLvl="0" autoUpdateAnimBg="0"/>
      <p:bldP spid="7" grpId="10" bldLvl="0" autoUpdateAnimBg="0"/>
      <p:bldP spid="7" grpId="11" bldLvl="0" autoUpdateAnimBg="0"/>
      <p:bldP spid="7" grpId="12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PT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119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268384" y="0"/>
            <a:ext cx="269817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薄膜电容器和铝电解电容器比较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23962" y="351846"/>
            <a:ext cx="2895600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ja-JP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型号命名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23961" y="630626"/>
            <a:ext cx="630826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200" dirty="0"/>
              <a:t>目前我国没有强制或推行的电容器命名方法，各个公司都有自己的型号命名方式，尤其在电力电子行业，基本上每个公司的命名方式都有所区别。 </a:t>
            </a:r>
            <a:endParaRPr lang="en-US" altLang="zh-CN" sz="12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295" y="1"/>
            <a:ext cx="1527680" cy="286378"/>
          </a:xfrm>
          <a:prstGeom prst="round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20" name="内容占位符 5" descr="图形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14684" y="1589964"/>
            <a:ext cx="5882605" cy="14466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PT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119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268384" y="0"/>
            <a:ext cx="269817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薄膜电容器和铝电解电容器比较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23962" y="351846"/>
            <a:ext cx="2895600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ja-JP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物料编码命名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295" y="1"/>
            <a:ext cx="1527680" cy="286378"/>
          </a:xfrm>
          <a:prstGeom prst="round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6911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19" y="613456"/>
            <a:ext cx="6631535" cy="261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911975" cy="3887788"/>
          </a:xfrm>
          <a:prstGeom prst="rect">
            <a:avLst/>
          </a:prstGeom>
          <a:solidFill>
            <a:srgbClr val="0071AE"/>
          </a:solidFill>
          <a:ln w="9525">
            <a:noFill/>
            <a:bevel/>
          </a:ln>
        </p:spPr>
        <p:txBody>
          <a:bodyPr anchor="ctr"/>
          <a:lstStyle/>
          <a:p>
            <a:endParaRPr lang="zh-CN" altLang="en-US" dirty="0"/>
          </a:p>
        </p:txBody>
      </p:sp>
      <p:pic>
        <p:nvPicPr>
          <p:cNvPr id="5" name="Picture 4" descr="PPT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28900"/>
            <a:ext cx="6911975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36210" y="1578429"/>
            <a:ext cx="491943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rPr>
              <a:t>我司电容器各型号注意事项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4213" y="1197980"/>
            <a:ext cx="1090612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ea typeface="微软雅黑" panose="020B0503020204020204" pitchFamily="34" charset="-122"/>
              </a:rPr>
              <a:t>0</a:t>
            </a:r>
            <a:r>
              <a:rPr lang="en-US" altLang="zh-CN" sz="6000" dirty="0">
                <a:solidFill>
                  <a:schemeClr val="bg1"/>
                </a:solidFill>
                <a:ea typeface="微软雅黑" panose="020B0503020204020204" pitchFamily="34" charset="-122"/>
              </a:rPr>
              <a:t>6</a:t>
            </a:r>
            <a:endParaRPr lang="zh-CN" altLang="en-US" sz="60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175" y="69397"/>
            <a:ext cx="1527680" cy="325571"/>
          </a:xfrm>
          <a:prstGeom prst="round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utoUpdateAnimBg="0"/>
      <p:bldP spid="6" grpId="1" bldLvl="0" autoUpdateAnimBg="0"/>
      <p:bldP spid="7" grpId="0" bldLvl="0" autoUpdateAnimBg="0"/>
      <p:bldP spid="7" grpId="1" bldLvl="0" autoUpdateAnimBg="0"/>
      <p:bldP spid="7" grpId="2" bldLvl="0" autoUpdateAnimBg="0"/>
      <p:bldP spid="7" grpId="3" bldLvl="0" autoUpdateAnimBg="0"/>
      <p:bldP spid="7" grpId="4" bldLvl="0" autoUpdateAnimBg="0"/>
      <p:bldP spid="7" grpId="5" bldLvl="0" autoUpdateAnimBg="0"/>
      <p:bldP spid="7" grpId="6" bldLvl="0" autoUpdateAnimBg="0"/>
      <p:bldP spid="7" grpId="7" bldLvl="0" autoUpdateAnimBg="0"/>
      <p:bldP spid="7" grpId="8" bldLvl="0" autoUpdateAnimBg="0"/>
      <p:bldP spid="7" grpId="9" bldLvl="0" autoUpdateAnimBg="0"/>
      <p:bldP spid="7" grpId="10" bldLvl="0" autoUpdateAnimBg="0"/>
      <p:bldP spid="7" grpId="11" bldLvl="0" autoUpdateAnimBg="0"/>
      <p:bldP spid="7" grpId="12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PT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119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268384" y="0"/>
            <a:ext cx="269817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薄膜电容器和铝电解电容器比较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23962" y="351846"/>
            <a:ext cx="2895600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型号：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295" y="1"/>
            <a:ext cx="1527680" cy="286378"/>
          </a:xfrm>
          <a:prstGeom prst="round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2" y="661627"/>
            <a:ext cx="2082376" cy="308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2561209" y="980409"/>
            <a:ext cx="39965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现在的应用，很多客户将整流滤波，</a:t>
            </a:r>
            <a:r>
              <a:rPr lang="en-US" altLang="zh-CN" b="1" dirty="0">
                <a:solidFill>
                  <a:srgbClr val="FF0000"/>
                </a:solidFill>
              </a:rPr>
              <a:t>DC-link,</a:t>
            </a:r>
            <a:r>
              <a:rPr lang="zh-CN" altLang="en-US" b="1" dirty="0">
                <a:solidFill>
                  <a:srgbClr val="FF0000"/>
                </a:solidFill>
              </a:rPr>
              <a:t>旁路甚至吸收的功能都结合在这个电容上面。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61209" y="1779520"/>
            <a:ext cx="39965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吸收缓冲开关器件在关断时产生的尖峰电压和尖峰电流，保护模块。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98432" y="2524881"/>
            <a:ext cx="39965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主要用在电焊机、各种电源、感应加热等行业的谐振场合。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98432" y="3166326"/>
            <a:ext cx="39965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用在电力电子设备中作交流滤波，治理谐波及提高功率因数。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PT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119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268384" y="0"/>
            <a:ext cx="269817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薄膜电容器和铝电解电容器比较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295" y="1"/>
            <a:ext cx="1527680" cy="286378"/>
          </a:xfrm>
          <a:prstGeom prst="round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700" y="803910"/>
            <a:ext cx="2926715" cy="708660"/>
          </a:xfrm>
          <a:prstGeom prst="rect">
            <a:avLst/>
          </a:prstGeom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19517" y="405821"/>
            <a:ext cx="2895600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额定电压和有效值电压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080" y="1593850"/>
            <a:ext cx="446532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911975" cy="3887788"/>
          </a:xfrm>
          <a:prstGeom prst="rect">
            <a:avLst/>
          </a:prstGeom>
          <a:solidFill>
            <a:srgbClr val="0071AE"/>
          </a:solidFill>
          <a:ln w="9525">
            <a:noFill/>
            <a:miter lim="800000"/>
          </a:ln>
        </p:spPr>
        <p:txBody>
          <a:bodyPr anchor="ctr"/>
          <a:lstStyle/>
          <a:p>
            <a:endParaRPr lang="zh-CN" alt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5117" y="363687"/>
            <a:ext cx="2351088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bg1"/>
                </a:solidFill>
                <a:ea typeface="微软雅黑" panose="020B0503020204020204" pitchFamily="34" charset="-122"/>
              </a:rPr>
              <a:t>目录</a:t>
            </a:r>
            <a:endParaRPr lang="zh-CN" altLang="en-US" sz="6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Contents </a:t>
            </a:r>
            <a:endParaRPr lang="zh-CN" altLang="en-US" sz="6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/>
            <a:endParaRPr lang="zh-CN" altLang="en-US" sz="800" dirty="0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62901" y="1282764"/>
            <a:ext cx="2838616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电容器概念和薄膜电容特点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02  </a:t>
            </a: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电容器作用和基本参数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03  </a:t>
            </a: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电容器连接</a:t>
            </a:r>
            <a:endParaRPr lang="en-US" altLang="zh-CN" sz="1400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04  </a:t>
            </a: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电容器内部组成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62901" y="2572084"/>
            <a:ext cx="2736574" cy="10618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我司电容器型号和编码命名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 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我司电容器各型号注意事项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 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应用领域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0175" y="69397"/>
            <a:ext cx="1527680" cy="325571"/>
          </a:xfrm>
          <a:prstGeom prst="round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  <p:bldP spid="5" grpId="1" bldLvl="0" autoUpdateAnimBg="0"/>
      <p:bldP spid="6" grpId="0" bldLvl="0" autoUpdateAnimBg="0"/>
      <p:bldP spid="6" grpId="1" bldLvl="0" autoUpdateAnimBg="0"/>
      <p:bldP spid="8" grpId="0" bldLvl="0" autoUpdateAnimBg="0"/>
      <p:bldP spid="8" grpId="1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PT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119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268384" y="0"/>
            <a:ext cx="269817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薄膜电容器和铝电解电容器比较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295" y="1"/>
            <a:ext cx="1527680" cy="286378"/>
          </a:xfrm>
          <a:prstGeom prst="round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19517" y="405821"/>
            <a:ext cx="2895600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过电流和容量和尺寸的关系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929005" y="906780"/>
            <a:ext cx="5401945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sz="1200" dirty="0"/>
              <a:t>①芯子过流截面越大，过电流越大。</a:t>
            </a:r>
            <a:endParaRPr lang="en-US" altLang="zh-CN" sz="1200" dirty="0"/>
          </a:p>
          <a:p>
            <a:r>
              <a:rPr lang="zh-CN" altLang="en-US" sz="1200" dirty="0"/>
              <a:t>②薄膜方阻越高，过电流越小。</a:t>
            </a:r>
          </a:p>
          <a:p>
            <a:r>
              <a:rPr lang="zh-CN" altLang="en-US" sz="1200" dirty="0"/>
              <a:t>③薄膜宽度越窄，过电流越小。</a:t>
            </a:r>
          </a:p>
          <a:p>
            <a:r>
              <a:rPr lang="zh-CN" altLang="en-US" sz="1200" dirty="0"/>
              <a:t>④相同薄膜制作电容，容量越大过电流越大。因为过流截面增大了。</a:t>
            </a:r>
          </a:p>
          <a:p>
            <a:r>
              <a:rPr lang="zh-CN" altLang="en-US" sz="1200" dirty="0"/>
              <a:t>⑤相同薄膜制作电容，并联数量越多过电流越大。因为过流截面增大了。</a:t>
            </a:r>
          </a:p>
          <a:p>
            <a:r>
              <a:rPr lang="zh-CN" altLang="en-US" sz="1200" dirty="0"/>
              <a:t>⑥相同容量电压的电容，由于客户需求不同，选膜不同，内部结构也不同。所以过电流能力不同，尺寸也不同。</a:t>
            </a:r>
            <a:endParaRPr lang="en-US" altLang="zh-CN" sz="1200" dirty="0"/>
          </a:p>
        </p:txBody>
      </p:sp>
      <p:pic>
        <p:nvPicPr>
          <p:cNvPr id="10" name="Picture 2" descr="G:\20150327\芯子\圆芯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098" y="2495594"/>
            <a:ext cx="1275070" cy="1078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737097" y="2560595"/>
          <a:ext cx="1591879" cy="857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1580515" imgH="699770" progId="CorelDraw.Graphic.9">
                  <p:embed/>
                </p:oleObj>
              </mc:Choice>
              <mc:Fallback>
                <p:oleObj name="CorelDRAW" r:id="rId5" imgW="1580515" imgH="699770" progId="CorelDraw.Graphic.9">
                  <p:embed/>
                  <p:pic>
                    <p:nvPicPr>
                      <p:cNvPr id="0" name="图片 276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7097" y="2560595"/>
                        <a:ext cx="1591879" cy="857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PT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119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295" y="0"/>
            <a:ext cx="1527680" cy="286378"/>
          </a:xfrm>
          <a:prstGeom prst="round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268384" y="0"/>
            <a:ext cx="1620957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薄膜电容器的应用</a:t>
            </a:r>
          </a:p>
        </p:txBody>
      </p:sp>
      <p:sp>
        <p:nvSpPr>
          <p:cNvPr id="5" name="矩形 4"/>
          <p:cNvSpPr/>
          <p:nvPr/>
        </p:nvSpPr>
        <p:spPr>
          <a:xfrm>
            <a:off x="2502070" y="191903"/>
            <a:ext cx="3588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</a:rPr>
              <a:t>电力电子应用领域范围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0" y="3573003"/>
            <a:ext cx="6728170" cy="5085"/>
          </a:xfrm>
          <a:prstGeom prst="line">
            <a:avLst/>
          </a:prstGeom>
          <a:noFill/>
          <a:ln w="9525" cap="flat" cmpd="sng" algn="ctr">
            <a:solidFill>
              <a:srgbClr val="7F7F7F"/>
            </a:solidFill>
            <a:prstDash val="solid"/>
          </a:ln>
          <a:effectLst/>
        </p:spPr>
      </p:cxnSp>
      <p:sp>
        <p:nvSpPr>
          <p:cNvPr id="9" name="椭圆 8"/>
          <p:cNvSpPr/>
          <p:nvPr/>
        </p:nvSpPr>
        <p:spPr>
          <a:xfrm>
            <a:off x="373711" y="3650160"/>
            <a:ext cx="161464" cy="169405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689154"/>
            <a:ext cx="914961" cy="2818756"/>
            <a:chOff x="1115616" y="1077584"/>
            <a:chExt cx="1224136" cy="2562492"/>
          </a:xfrm>
        </p:grpSpPr>
        <p:sp>
          <p:nvSpPr>
            <p:cNvPr id="11" name="任意多边形 10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2400000" scaled="0"/>
              <a:tileRect/>
            </a:gradFill>
            <a:ln w="635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200000" scaled="0"/>
              </a:gradFill>
              <a:prstDash val="solid"/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217565" y="1227843"/>
              <a:ext cx="961179" cy="2088232"/>
            </a:xfrm>
            <a:prstGeom prst="roundRect">
              <a:avLst>
                <a:gd name="adj" fmla="val 14632"/>
              </a:avLst>
            </a:pr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265498" y="1765079"/>
              <a:ext cx="938733" cy="36004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6"/>
            <p:cNvSpPr txBox="1"/>
            <p:nvPr/>
          </p:nvSpPr>
          <p:spPr>
            <a:xfrm>
              <a:off x="1368152" y="1253361"/>
              <a:ext cx="683569" cy="419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工业节能</a:t>
              </a:r>
            </a:p>
          </p:txBody>
        </p:sp>
        <p:sp>
          <p:nvSpPr>
            <p:cNvPr id="15" name="文本框 17"/>
            <p:cNvSpPr txBox="1"/>
            <p:nvPr/>
          </p:nvSpPr>
          <p:spPr>
            <a:xfrm>
              <a:off x="1231513" y="2063945"/>
              <a:ext cx="938732" cy="1327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高频电源；</a:t>
              </a:r>
              <a:r>
                <a:rPr lang="zh-CN" altLang="en-US" sz="800" kern="0" dirty="0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rPr>
                <a:t>逆变焊机；</a:t>
              </a:r>
              <a:r>
                <a:rPr kumimoji="0" lang="zh-CN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感应加热；</a:t>
              </a:r>
              <a:endPara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  <a:p>
              <a:pPr marL="0" marR="0" lvl="0" indent="0" algn="ctr" defTabSz="1219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00" kern="0" dirty="0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rPr>
                <a:t>环保除尘；</a:t>
              </a:r>
              <a:r>
                <a:rPr lang="en-US" altLang="zh-CN" sz="800" kern="0" dirty="0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rPr>
                <a:t>UPS;</a:t>
              </a:r>
            </a:p>
            <a:p>
              <a:pPr marL="0" marR="0" lvl="0" indent="0" algn="ctr" defTabSz="1219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00" kern="0" dirty="0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rPr>
                <a:t>各类变频器动力传动等</a:t>
              </a:r>
              <a:r>
                <a:rPr lang="en-US" altLang="zh-CN" sz="800" kern="0" dirty="0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rPr>
                <a:t>--</a:t>
              </a:r>
              <a:r>
                <a:rPr lang="zh-CN" altLang="en-US" sz="800" kern="0" dirty="0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rPr>
                <a:t>；</a:t>
              </a:r>
              <a:endPara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1593685" y="3650160"/>
            <a:ext cx="161464" cy="169405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225121" y="687465"/>
            <a:ext cx="914961" cy="2818756"/>
            <a:chOff x="1115616" y="1077584"/>
            <a:chExt cx="1224136" cy="2562492"/>
          </a:xfrm>
        </p:grpSpPr>
        <p:sp>
          <p:nvSpPr>
            <p:cNvPr id="18" name="任意多边形 17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2400000" scaled="0"/>
              <a:tileRect/>
            </a:gradFill>
            <a:ln w="635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200000" scaled="0"/>
              </a:gradFill>
              <a:prstDash val="solid"/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chemeClr val="accent1">
                <a:lumMod val="50000"/>
              </a:schemeClr>
            </a:solid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257002" y="1851670"/>
              <a:ext cx="938733" cy="36004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4"/>
            <p:cNvSpPr txBox="1"/>
            <p:nvPr/>
          </p:nvSpPr>
          <p:spPr>
            <a:xfrm>
              <a:off x="1368152" y="1253361"/>
              <a:ext cx="683569" cy="419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电力系统</a:t>
              </a:r>
            </a:p>
          </p:txBody>
        </p:sp>
        <p:sp>
          <p:nvSpPr>
            <p:cNvPr id="22" name="文本框 25"/>
            <p:cNvSpPr txBox="1"/>
            <p:nvPr/>
          </p:nvSpPr>
          <p:spPr>
            <a:xfrm>
              <a:off x="1201147" y="2182777"/>
              <a:ext cx="1010992" cy="81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高压直流输电；</a:t>
              </a:r>
              <a:endParaRPr kumimoji="0" lang="en-US" altLang="zh-CN" sz="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  <a:p>
              <a:pPr marL="0" marR="0" lvl="0" indent="0" algn="ctr" defTabSz="1219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700" kern="0" dirty="0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rPr>
                <a:t>柔性交流输电；</a:t>
              </a:r>
              <a:endParaRPr lang="en-US" altLang="zh-CN" sz="700" kern="0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  <a:p>
              <a:pPr marL="0" marR="0" lvl="0" indent="0" algn="ctr" defTabSz="1219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电能质量管理；</a:t>
              </a:r>
              <a:endParaRPr kumimoji="0" lang="en-US" altLang="zh-CN" sz="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  <a:p>
              <a:pPr marL="0" marR="0" lvl="0" indent="0" algn="ctr" defTabSz="1219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700" kern="0" dirty="0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rPr>
                <a:t>功率补偿；</a:t>
              </a:r>
              <a:endParaRPr kumimoji="0" lang="en-US" altLang="zh-CN" sz="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  <a:p>
              <a:pPr marL="0" marR="0" lvl="0" indent="0" algn="ctr" defTabSz="1219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椭圆 22"/>
          <p:cNvSpPr/>
          <p:nvPr/>
        </p:nvSpPr>
        <p:spPr>
          <a:xfrm>
            <a:off x="2834347" y="3650160"/>
            <a:ext cx="161464" cy="169405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 flipV="1">
            <a:off x="2473734" y="694626"/>
            <a:ext cx="914961" cy="2818756"/>
          </a:xfrm>
          <a:custGeom>
            <a:avLst/>
            <a:gdLst>
              <a:gd name="connsiteX0" fmla="*/ 213563 w 1224136"/>
              <a:gd name="connsiteY0" fmla="*/ 2562492 h 2562492"/>
              <a:gd name="connsiteX1" fmla="*/ 1010573 w 1224136"/>
              <a:gd name="connsiteY1" fmla="*/ 2562492 h 2562492"/>
              <a:gd name="connsiteX2" fmla="*/ 1224136 w 1224136"/>
              <a:gd name="connsiteY2" fmla="*/ 2348929 h 2562492"/>
              <a:gd name="connsiteX3" fmla="*/ 1224136 w 1224136"/>
              <a:gd name="connsiteY3" fmla="*/ 399791 h 2562492"/>
              <a:gd name="connsiteX4" fmla="*/ 1010573 w 1224136"/>
              <a:gd name="connsiteY4" fmla="*/ 186228 h 2562492"/>
              <a:gd name="connsiteX5" fmla="*/ 720080 w 1224136"/>
              <a:gd name="connsiteY5" fmla="*/ 186228 h 2562492"/>
              <a:gd name="connsiteX6" fmla="*/ 612068 w 1224136"/>
              <a:gd name="connsiteY6" fmla="*/ 0 h 2562492"/>
              <a:gd name="connsiteX7" fmla="*/ 504056 w 1224136"/>
              <a:gd name="connsiteY7" fmla="*/ 186228 h 2562492"/>
              <a:gd name="connsiteX8" fmla="*/ 213563 w 1224136"/>
              <a:gd name="connsiteY8" fmla="*/ 186228 h 2562492"/>
              <a:gd name="connsiteX9" fmla="*/ 0 w 1224136"/>
              <a:gd name="connsiteY9" fmla="*/ 399791 h 2562492"/>
              <a:gd name="connsiteX10" fmla="*/ 0 w 1224136"/>
              <a:gd name="connsiteY10" fmla="*/ 2348929 h 2562492"/>
              <a:gd name="connsiteX11" fmla="*/ 213563 w 1224136"/>
              <a:gd name="connsiteY11" fmla="*/ 2562492 h 256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4136" h="2562492">
                <a:moveTo>
                  <a:pt x="213563" y="2562492"/>
                </a:moveTo>
                <a:lnTo>
                  <a:pt x="1010573" y="2562492"/>
                </a:lnTo>
                <a:cubicBezTo>
                  <a:pt x="1128521" y="2562492"/>
                  <a:pt x="1224136" y="2466877"/>
                  <a:pt x="1224136" y="2348929"/>
                </a:cubicBezTo>
                <a:lnTo>
                  <a:pt x="1224136" y="399791"/>
                </a:lnTo>
                <a:cubicBezTo>
                  <a:pt x="1224136" y="281843"/>
                  <a:pt x="1128521" y="186228"/>
                  <a:pt x="1010573" y="186228"/>
                </a:cubicBezTo>
                <a:lnTo>
                  <a:pt x="720080" y="186228"/>
                </a:lnTo>
                <a:lnTo>
                  <a:pt x="612068" y="0"/>
                </a:lnTo>
                <a:lnTo>
                  <a:pt x="504056" y="186228"/>
                </a:lnTo>
                <a:lnTo>
                  <a:pt x="213563" y="186228"/>
                </a:lnTo>
                <a:cubicBezTo>
                  <a:pt x="95615" y="186228"/>
                  <a:pt x="0" y="281843"/>
                  <a:pt x="0" y="399791"/>
                </a:cubicBezTo>
                <a:lnTo>
                  <a:pt x="0" y="2348929"/>
                </a:lnTo>
                <a:cubicBezTo>
                  <a:pt x="0" y="2466877"/>
                  <a:pt x="95615" y="2562492"/>
                  <a:pt x="213563" y="2562492"/>
                </a:cubicBezTo>
                <a:close/>
              </a:path>
            </a:pathLst>
          </a:custGeom>
          <a:gradFill flip="none" rotWithShape="1">
            <a:gsLst>
              <a:gs pos="45000">
                <a:sysClr val="window" lastClr="FFFFFF"/>
              </a:gs>
              <a:gs pos="100000">
                <a:sysClr val="window" lastClr="FFFFFF">
                  <a:lumMod val="85000"/>
                </a:sysClr>
              </a:gs>
            </a:gsLst>
            <a:lin ang="2400000" scaled="0"/>
            <a:tileRect/>
          </a:gradFill>
          <a:ln w="6350" cap="flat" cmpd="sng" algn="ctr">
            <a:gradFill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1200000" scaled="0"/>
            </a:gradFill>
            <a:prstDash val="solid"/>
          </a:ln>
          <a:effectLst>
            <a:outerShdw blurRad="266700" dist="381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2571817" y="885204"/>
            <a:ext cx="699676" cy="2245345"/>
          </a:xfrm>
          <a:prstGeom prst="roundRect">
            <a:avLst>
              <a:gd name="adj" fmla="val 14632"/>
            </a:avLst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</a:ln>
          <a:effectLst>
            <a:innerShdw blurRad="63500" dist="50800" dir="18900000">
              <a:prstClr val="black">
                <a:alpha val="33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569850" y="1293498"/>
            <a:ext cx="701641" cy="39604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7" name="文本框 31"/>
          <p:cNvSpPr txBox="1"/>
          <p:nvPr/>
        </p:nvSpPr>
        <p:spPr>
          <a:xfrm>
            <a:off x="2603500" y="945252"/>
            <a:ext cx="673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新能源</a:t>
            </a:r>
          </a:p>
        </p:txBody>
      </p:sp>
      <p:sp>
        <p:nvSpPr>
          <p:cNvPr id="28" name="文本框 32"/>
          <p:cNvSpPr txBox="1"/>
          <p:nvPr/>
        </p:nvSpPr>
        <p:spPr>
          <a:xfrm>
            <a:off x="2569847" y="1838811"/>
            <a:ext cx="701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" kern="0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rPr>
              <a:t>风力发电；</a:t>
            </a:r>
            <a:endParaRPr lang="en-US" altLang="zh-CN" sz="800" kern="0" dirty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marL="0" marR="0" lvl="0" indent="0" algn="ctr" defTabSz="1219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太阳能发电；其它可再生能源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--</a:t>
            </a:r>
            <a:endParaRPr kumimoji="0" lang="zh-CN" alt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039871" y="3650160"/>
            <a:ext cx="161464" cy="169405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0" name="任意多边形 29"/>
          <p:cNvSpPr/>
          <p:nvPr/>
        </p:nvSpPr>
        <p:spPr>
          <a:xfrm flipV="1">
            <a:off x="3655402" y="713488"/>
            <a:ext cx="914961" cy="2818756"/>
          </a:xfrm>
          <a:custGeom>
            <a:avLst/>
            <a:gdLst>
              <a:gd name="connsiteX0" fmla="*/ 213563 w 1224136"/>
              <a:gd name="connsiteY0" fmla="*/ 2562492 h 2562492"/>
              <a:gd name="connsiteX1" fmla="*/ 1010573 w 1224136"/>
              <a:gd name="connsiteY1" fmla="*/ 2562492 h 2562492"/>
              <a:gd name="connsiteX2" fmla="*/ 1224136 w 1224136"/>
              <a:gd name="connsiteY2" fmla="*/ 2348929 h 2562492"/>
              <a:gd name="connsiteX3" fmla="*/ 1224136 w 1224136"/>
              <a:gd name="connsiteY3" fmla="*/ 399791 h 2562492"/>
              <a:gd name="connsiteX4" fmla="*/ 1010573 w 1224136"/>
              <a:gd name="connsiteY4" fmla="*/ 186228 h 2562492"/>
              <a:gd name="connsiteX5" fmla="*/ 720080 w 1224136"/>
              <a:gd name="connsiteY5" fmla="*/ 186228 h 2562492"/>
              <a:gd name="connsiteX6" fmla="*/ 612068 w 1224136"/>
              <a:gd name="connsiteY6" fmla="*/ 0 h 2562492"/>
              <a:gd name="connsiteX7" fmla="*/ 504056 w 1224136"/>
              <a:gd name="connsiteY7" fmla="*/ 186228 h 2562492"/>
              <a:gd name="connsiteX8" fmla="*/ 213563 w 1224136"/>
              <a:gd name="connsiteY8" fmla="*/ 186228 h 2562492"/>
              <a:gd name="connsiteX9" fmla="*/ 0 w 1224136"/>
              <a:gd name="connsiteY9" fmla="*/ 399791 h 2562492"/>
              <a:gd name="connsiteX10" fmla="*/ 0 w 1224136"/>
              <a:gd name="connsiteY10" fmla="*/ 2348929 h 2562492"/>
              <a:gd name="connsiteX11" fmla="*/ 213563 w 1224136"/>
              <a:gd name="connsiteY11" fmla="*/ 2562492 h 256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4136" h="2562492">
                <a:moveTo>
                  <a:pt x="213563" y="2562492"/>
                </a:moveTo>
                <a:lnTo>
                  <a:pt x="1010573" y="2562492"/>
                </a:lnTo>
                <a:cubicBezTo>
                  <a:pt x="1128521" y="2562492"/>
                  <a:pt x="1224136" y="2466877"/>
                  <a:pt x="1224136" y="2348929"/>
                </a:cubicBezTo>
                <a:lnTo>
                  <a:pt x="1224136" y="399791"/>
                </a:lnTo>
                <a:cubicBezTo>
                  <a:pt x="1224136" y="281843"/>
                  <a:pt x="1128521" y="186228"/>
                  <a:pt x="1010573" y="186228"/>
                </a:cubicBezTo>
                <a:lnTo>
                  <a:pt x="720080" y="186228"/>
                </a:lnTo>
                <a:lnTo>
                  <a:pt x="612068" y="0"/>
                </a:lnTo>
                <a:lnTo>
                  <a:pt x="504056" y="186228"/>
                </a:lnTo>
                <a:lnTo>
                  <a:pt x="213563" y="186228"/>
                </a:lnTo>
                <a:cubicBezTo>
                  <a:pt x="95615" y="186228"/>
                  <a:pt x="0" y="281843"/>
                  <a:pt x="0" y="399791"/>
                </a:cubicBezTo>
                <a:lnTo>
                  <a:pt x="0" y="2348929"/>
                </a:lnTo>
                <a:cubicBezTo>
                  <a:pt x="0" y="2466877"/>
                  <a:pt x="95615" y="2562492"/>
                  <a:pt x="213563" y="2562492"/>
                </a:cubicBezTo>
                <a:close/>
              </a:path>
            </a:pathLst>
          </a:custGeom>
          <a:gradFill flip="none" rotWithShape="1">
            <a:gsLst>
              <a:gs pos="45000">
                <a:sysClr val="window" lastClr="FFFFFF"/>
              </a:gs>
              <a:gs pos="100000">
                <a:sysClr val="window" lastClr="FFFFFF">
                  <a:lumMod val="85000"/>
                </a:sysClr>
              </a:gs>
            </a:gsLst>
            <a:lin ang="2400000" scaled="0"/>
            <a:tileRect/>
          </a:gradFill>
          <a:ln w="6350" cap="flat" cmpd="sng" algn="ctr">
            <a:gradFill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1200000" scaled="0"/>
            </a:gradFill>
            <a:prstDash val="solid"/>
          </a:ln>
          <a:effectLst>
            <a:outerShdw blurRad="266700" dist="381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3753484" y="848407"/>
            <a:ext cx="699676" cy="2297067"/>
          </a:xfrm>
          <a:prstGeom prst="roundRect">
            <a:avLst>
              <a:gd name="adj" fmla="val 14632"/>
            </a:avLst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>
            <a:innerShdw blurRad="63500" dist="50800" dir="18900000">
              <a:prstClr val="black">
                <a:alpha val="33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51517" y="1256701"/>
            <a:ext cx="701641" cy="39604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3" name="文本框 38"/>
          <p:cNvSpPr txBox="1"/>
          <p:nvPr/>
        </p:nvSpPr>
        <p:spPr>
          <a:xfrm>
            <a:off x="3840936" y="820511"/>
            <a:ext cx="555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轨道交通</a:t>
            </a:r>
          </a:p>
        </p:txBody>
      </p:sp>
      <p:sp>
        <p:nvSpPr>
          <p:cNvPr id="34" name="文本框 39"/>
          <p:cNvSpPr txBox="1"/>
          <p:nvPr/>
        </p:nvSpPr>
        <p:spPr>
          <a:xfrm>
            <a:off x="3757864" y="1764680"/>
            <a:ext cx="701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高铁动车组，城市轻轨电力牵引变流；能量回收装置；车上配套电气化装置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--</a:t>
            </a:r>
            <a:endParaRPr kumimoji="0" lang="zh-CN" alt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152381" y="3650160"/>
            <a:ext cx="161464" cy="169405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6" name="任意多边形 35"/>
          <p:cNvSpPr/>
          <p:nvPr/>
        </p:nvSpPr>
        <p:spPr>
          <a:xfrm flipV="1">
            <a:off x="4752009" y="718319"/>
            <a:ext cx="914961" cy="2818756"/>
          </a:xfrm>
          <a:custGeom>
            <a:avLst/>
            <a:gdLst>
              <a:gd name="connsiteX0" fmla="*/ 213563 w 1224136"/>
              <a:gd name="connsiteY0" fmla="*/ 2562492 h 2562492"/>
              <a:gd name="connsiteX1" fmla="*/ 1010573 w 1224136"/>
              <a:gd name="connsiteY1" fmla="*/ 2562492 h 2562492"/>
              <a:gd name="connsiteX2" fmla="*/ 1224136 w 1224136"/>
              <a:gd name="connsiteY2" fmla="*/ 2348929 h 2562492"/>
              <a:gd name="connsiteX3" fmla="*/ 1224136 w 1224136"/>
              <a:gd name="connsiteY3" fmla="*/ 399791 h 2562492"/>
              <a:gd name="connsiteX4" fmla="*/ 1010573 w 1224136"/>
              <a:gd name="connsiteY4" fmla="*/ 186228 h 2562492"/>
              <a:gd name="connsiteX5" fmla="*/ 720080 w 1224136"/>
              <a:gd name="connsiteY5" fmla="*/ 186228 h 2562492"/>
              <a:gd name="connsiteX6" fmla="*/ 612068 w 1224136"/>
              <a:gd name="connsiteY6" fmla="*/ 0 h 2562492"/>
              <a:gd name="connsiteX7" fmla="*/ 504056 w 1224136"/>
              <a:gd name="connsiteY7" fmla="*/ 186228 h 2562492"/>
              <a:gd name="connsiteX8" fmla="*/ 213563 w 1224136"/>
              <a:gd name="connsiteY8" fmla="*/ 186228 h 2562492"/>
              <a:gd name="connsiteX9" fmla="*/ 0 w 1224136"/>
              <a:gd name="connsiteY9" fmla="*/ 399791 h 2562492"/>
              <a:gd name="connsiteX10" fmla="*/ 0 w 1224136"/>
              <a:gd name="connsiteY10" fmla="*/ 2348929 h 2562492"/>
              <a:gd name="connsiteX11" fmla="*/ 213563 w 1224136"/>
              <a:gd name="connsiteY11" fmla="*/ 2562492 h 256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4136" h="2562492">
                <a:moveTo>
                  <a:pt x="213563" y="2562492"/>
                </a:moveTo>
                <a:lnTo>
                  <a:pt x="1010573" y="2562492"/>
                </a:lnTo>
                <a:cubicBezTo>
                  <a:pt x="1128521" y="2562492"/>
                  <a:pt x="1224136" y="2466877"/>
                  <a:pt x="1224136" y="2348929"/>
                </a:cubicBezTo>
                <a:lnTo>
                  <a:pt x="1224136" y="399791"/>
                </a:lnTo>
                <a:cubicBezTo>
                  <a:pt x="1224136" y="281843"/>
                  <a:pt x="1128521" y="186228"/>
                  <a:pt x="1010573" y="186228"/>
                </a:cubicBezTo>
                <a:lnTo>
                  <a:pt x="720080" y="186228"/>
                </a:lnTo>
                <a:lnTo>
                  <a:pt x="612068" y="0"/>
                </a:lnTo>
                <a:lnTo>
                  <a:pt x="504056" y="186228"/>
                </a:lnTo>
                <a:lnTo>
                  <a:pt x="213563" y="186228"/>
                </a:lnTo>
                <a:cubicBezTo>
                  <a:pt x="95615" y="186228"/>
                  <a:pt x="0" y="281843"/>
                  <a:pt x="0" y="399791"/>
                </a:cubicBezTo>
                <a:lnTo>
                  <a:pt x="0" y="2348929"/>
                </a:lnTo>
                <a:cubicBezTo>
                  <a:pt x="0" y="2466877"/>
                  <a:pt x="95615" y="2562492"/>
                  <a:pt x="213563" y="2562492"/>
                </a:cubicBezTo>
                <a:close/>
              </a:path>
            </a:pathLst>
          </a:custGeom>
          <a:gradFill flip="none" rotWithShape="1">
            <a:gsLst>
              <a:gs pos="45000">
                <a:sysClr val="window" lastClr="FFFFFF"/>
              </a:gs>
              <a:gs pos="100000">
                <a:sysClr val="window" lastClr="FFFFFF">
                  <a:lumMod val="85000"/>
                </a:sysClr>
              </a:gs>
            </a:gsLst>
            <a:lin ang="2400000" scaled="0"/>
            <a:tileRect/>
          </a:gradFill>
          <a:ln w="6350" cap="flat" cmpd="sng" algn="ctr">
            <a:gradFill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1200000" scaled="0"/>
            </a:gradFill>
            <a:prstDash val="solid"/>
          </a:ln>
          <a:effectLst>
            <a:outerShdw blurRad="266700" dist="381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4843741" y="835789"/>
            <a:ext cx="699676" cy="2297067"/>
          </a:xfrm>
          <a:prstGeom prst="roundRect">
            <a:avLst>
              <a:gd name="adj" fmla="val 14632"/>
            </a:avLst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>
            <a:innerShdw blurRad="63500" dist="50800" dir="18900000">
              <a:prstClr val="black">
                <a:alpha val="33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848124" y="1269483"/>
            <a:ext cx="701641" cy="39604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921750" y="860349"/>
            <a:ext cx="555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电动汽车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813300" y="1688825"/>
            <a:ext cx="752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200">
              <a:lnSpc>
                <a:spcPct val="150000"/>
              </a:lnSpc>
              <a:defRPr/>
            </a:pPr>
            <a:r>
              <a:rPr lang="en-US" altLang="zh-CN" sz="800" kern="0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rPr>
              <a:t>EV,HEV</a:t>
            </a:r>
            <a:r>
              <a:rPr lang="zh-CN" altLang="en-US" sz="800" kern="0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rPr>
              <a:t>电机控制器；</a:t>
            </a:r>
            <a:r>
              <a:rPr lang="en-US" altLang="zh-CN" sz="800" kern="0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rPr>
              <a:t>DC/DC</a:t>
            </a:r>
            <a:r>
              <a:rPr lang="zh-CN" altLang="en-US" sz="800" kern="0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rPr>
              <a:t>变换、</a:t>
            </a:r>
            <a:r>
              <a:rPr lang="en-US" altLang="zh-CN" sz="800" kern="0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rPr>
              <a:t>DC/AC</a:t>
            </a:r>
            <a:r>
              <a:rPr lang="zh-CN" altLang="en-US" sz="800" kern="0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rPr>
              <a:t>逆变；车载电气化设备；充电设备；</a:t>
            </a:r>
            <a:endParaRPr kumimoji="0" lang="zh-CN" alt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291774" y="3645469"/>
            <a:ext cx="161464" cy="17275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2" name="任意多边形 41"/>
          <p:cNvSpPr/>
          <p:nvPr/>
        </p:nvSpPr>
        <p:spPr>
          <a:xfrm flipV="1">
            <a:off x="5889291" y="721682"/>
            <a:ext cx="914961" cy="2818756"/>
          </a:xfrm>
          <a:custGeom>
            <a:avLst/>
            <a:gdLst>
              <a:gd name="connsiteX0" fmla="*/ 213563 w 1224136"/>
              <a:gd name="connsiteY0" fmla="*/ 2562492 h 2562492"/>
              <a:gd name="connsiteX1" fmla="*/ 1010573 w 1224136"/>
              <a:gd name="connsiteY1" fmla="*/ 2562492 h 2562492"/>
              <a:gd name="connsiteX2" fmla="*/ 1224136 w 1224136"/>
              <a:gd name="connsiteY2" fmla="*/ 2348929 h 2562492"/>
              <a:gd name="connsiteX3" fmla="*/ 1224136 w 1224136"/>
              <a:gd name="connsiteY3" fmla="*/ 399791 h 2562492"/>
              <a:gd name="connsiteX4" fmla="*/ 1010573 w 1224136"/>
              <a:gd name="connsiteY4" fmla="*/ 186228 h 2562492"/>
              <a:gd name="connsiteX5" fmla="*/ 720080 w 1224136"/>
              <a:gd name="connsiteY5" fmla="*/ 186228 h 2562492"/>
              <a:gd name="connsiteX6" fmla="*/ 612068 w 1224136"/>
              <a:gd name="connsiteY6" fmla="*/ 0 h 2562492"/>
              <a:gd name="connsiteX7" fmla="*/ 504056 w 1224136"/>
              <a:gd name="connsiteY7" fmla="*/ 186228 h 2562492"/>
              <a:gd name="connsiteX8" fmla="*/ 213563 w 1224136"/>
              <a:gd name="connsiteY8" fmla="*/ 186228 h 2562492"/>
              <a:gd name="connsiteX9" fmla="*/ 0 w 1224136"/>
              <a:gd name="connsiteY9" fmla="*/ 399791 h 2562492"/>
              <a:gd name="connsiteX10" fmla="*/ 0 w 1224136"/>
              <a:gd name="connsiteY10" fmla="*/ 2348929 h 2562492"/>
              <a:gd name="connsiteX11" fmla="*/ 213563 w 1224136"/>
              <a:gd name="connsiteY11" fmla="*/ 2562492 h 256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4136" h="2562492">
                <a:moveTo>
                  <a:pt x="213563" y="2562492"/>
                </a:moveTo>
                <a:lnTo>
                  <a:pt x="1010573" y="2562492"/>
                </a:lnTo>
                <a:cubicBezTo>
                  <a:pt x="1128521" y="2562492"/>
                  <a:pt x="1224136" y="2466877"/>
                  <a:pt x="1224136" y="2348929"/>
                </a:cubicBezTo>
                <a:lnTo>
                  <a:pt x="1224136" y="399791"/>
                </a:lnTo>
                <a:cubicBezTo>
                  <a:pt x="1224136" y="281843"/>
                  <a:pt x="1128521" y="186228"/>
                  <a:pt x="1010573" y="186228"/>
                </a:cubicBezTo>
                <a:lnTo>
                  <a:pt x="720080" y="186228"/>
                </a:lnTo>
                <a:lnTo>
                  <a:pt x="612068" y="0"/>
                </a:lnTo>
                <a:lnTo>
                  <a:pt x="504056" y="186228"/>
                </a:lnTo>
                <a:lnTo>
                  <a:pt x="213563" y="186228"/>
                </a:lnTo>
                <a:cubicBezTo>
                  <a:pt x="95615" y="186228"/>
                  <a:pt x="0" y="281843"/>
                  <a:pt x="0" y="399791"/>
                </a:cubicBezTo>
                <a:lnTo>
                  <a:pt x="0" y="2348929"/>
                </a:lnTo>
                <a:cubicBezTo>
                  <a:pt x="0" y="2466877"/>
                  <a:pt x="95615" y="2562492"/>
                  <a:pt x="213563" y="2562492"/>
                </a:cubicBezTo>
                <a:close/>
              </a:path>
            </a:pathLst>
          </a:custGeom>
          <a:gradFill flip="none" rotWithShape="1">
            <a:gsLst>
              <a:gs pos="45000">
                <a:sysClr val="window" lastClr="FFFFFF"/>
              </a:gs>
              <a:gs pos="100000">
                <a:sysClr val="window" lastClr="FFFFFF">
                  <a:lumMod val="85000"/>
                </a:sysClr>
              </a:gs>
            </a:gsLst>
            <a:lin ang="2400000" scaled="0"/>
            <a:tileRect/>
          </a:gradFill>
          <a:ln w="6350" cap="flat" cmpd="sng" algn="ctr">
            <a:gradFill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1200000" scaled="0"/>
            </a:gradFill>
            <a:prstDash val="solid"/>
          </a:ln>
          <a:effectLst>
            <a:outerShdw blurRad="266700" dist="381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5979421" y="880455"/>
            <a:ext cx="699676" cy="2297067"/>
          </a:xfrm>
          <a:prstGeom prst="roundRect">
            <a:avLst>
              <a:gd name="adj" fmla="val 14632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innerShdw blurRad="63500" dist="50800" dir="18900000">
              <a:prstClr val="black">
                <a:alpha val="33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971104" y="939499"/>
            <a:ext cx="701641" cy="39604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新领域</a:t>
            </a:r>
          </a:p>
        </p:txBody>
      </p:sp>
      <p:sp>
        <p:nvSpPr>
          <p:cNvPr id="45" name="文本框 39"/>
          <p:cNvSpPr txBox="1"/>
          <p:nvPr/>
        </p:nvSpPr>
        <p:spPr>
          <a:xfrm>
            <a:off x="5977451" y="1858190"/>
            <a:ext cx="701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9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-</a:t>
            </a: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军用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—</a:t>
            </a:r>
          </a:p>
          <a:p>
            <a:pPr marL="0" marR="0" lvl="0" indent="0" defTabSz="1219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" kern="0" dirty="0">
                <a:solidFill>
                  <a:srgbClr val="00B0F0"/>
                </a:solidFill>
                <a:latin typeface="Arial" panose="020B0604020202020204"/>
                <a:ea typeface="微软雅黑" panose="020B0503020204020204" pitchFamily="34" charset="-122"/>
              </a:rPr>
              <a:t>家用商业：</a:t>
            </a:r>
            <a:endParaRPr lang="en-US" altLang="zh-CN" sz="800" kern="0" dirty="0">
              <a:solidFill>
                <a:srgbClr val="00B0F0"/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marL="0" marR="0" lvl="0" indent="0" defTabSz="1219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--</a:t>
            </a: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电磁炉；变频空调</a:t>
            </a: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-</a:t>
            </a:r>
            <a:endParaRPr kumimoji="0" lang="zh-CN" altLang="en-US" sz="8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3" grpId="0" animBg="1"/>
      <p:bldP spid="29" grpId="0" animBg="1"/>
      <p:bldP spid="35" grpId="0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63" y="119265"/>
            <a:ext cx="6707834" cy="363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" y="91926"/>
            <a:ext cx="6830143" cy="37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9" y="96944"/>
            <a:ext cx="6750051" cy="37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单圆角矩形 2"/>
          <p:cNvSpPr/>
          <p:nvPr/>
        </p:nvSpPr>
        <p:spPr bwMode="auto">
          <a:xfrm>
            <a:off x="1611087" y="2834297"/>
            <a:ext cx="1006928" cy="272142"/>
          </a:xfrm>
          <a:prstGeom prst="round1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电力储能系统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36" y="104775"/>
            <a:ext cx="6762452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22875"/>
            <a:ext cx="6692900" cy="364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689" y="1019195"/>
            <a:ext cx="1238892" cy="699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五边形 3"/>
          <p:cNvSpPr/>
          <p:nvPr/>
        </p:nvSpPr>
        <p:spPr bwMode="auto">
          <a:xfrm>
            <a:off x="619388" y="1458686"/>
            <a:ext cx="882841" cy="996043"/>
          </a:xfrm>
          <a:prstGeom prst="homePlate">
            <a:avLst/>
          </a:prstGeom>
          <a:solidFill>
            <a:srgbClr val="2089D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100" b="0" i="0" u="none" strike="noStrike" cap="none" normalizeH="0" baseline="0">
              <a:ln>
                <a:noFill/>
              </a:ln>
              <a:solidFill>
                <a:srgbClr val="0099FF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9389" y="1643566"/>
            <a:ext cx="4855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rPr>
              <a:t>家电变频驱动</a:t>
            </a:r>
          </a:p>
        </p:txBody>
      </p:sp>
      <p:sp>
        <p:nvSpPr>
          <p:cNvPr id="6" name="单圆角矩形 5"/>
          <p:cNvSpPr/>
          <p:nvPr/>
        </p:nvSpPr>
        <p:spPr bwMode="auto">
          <a:xfrm>
            <a:off x="1989915" y="874339"/>
            <a:ext cx="692315" cy="272142"/>
          </a:xfrm>
          <a:prstGeom prst="round1Rect">
            <a:avLst/>
          </a:prstGeom>
          <a:solidFill>
            <a:srgbClr val="3DE7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76977" y="884871"/>
            <a:ext cx="6052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" kern="0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rPr>
              <a:t>电磁炉</a:t>
            </a:r>
          </a:p>
        </p:txBody>
      </p:sp>
      <p:sp>
        <p:nvSpPr>
          <p:cNvPr id="8" name="单圆角矩形 7"/>
          <p:cNvSpPr/>
          <p:nvPr/>
        </p:nvSpPr>
        <p:spPr bwMode="auto">
          <a:xfrm>
            <a:off x="1989915" y="1666965"/>
            <a:ext cx="903514" cy="272142"/>
          </a:xfrm>
          <a:prstGeom prst="round1Rect">
            <a:avLst/>
          </a:prstGeom>
          <a:solidFill>
            <a:srgbClr val="3DE7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89916" y="1682038"/>
            <a:ext cx="9035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" kern="0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rPr>
              <a:t>变频空调</a:t>
            </a:r>
          </a:p>
        </p:txBody>
      </p:sp>
      <p:sp>
        <p:nvSpPr>
          <p:cNvPr id="10" name="单圆角矩形 9"/>
          <p:cNvSpPr/>
          <p:nvPr/>
        </p:nvSpPr>
        <p:spPr bwMode="auto">
          <a:xfrm>
            <a:off x="2194196" y="2453297"/>
            <a:ext cx="739153" cy="272142"/>
          </a:xfrm>
          <a:prstGeom prst="round1Rect">
            <a:avLst/>
          </a:prstGeom>
          <a:solidFill>
            <a:srgbClr val="3DE7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94197" y="2468370"/>
            <a:ext cx="60525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kern="0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rPr>
              <a:t>--------</a:t>
            </a:r>
            <a:endParaRPr lang="zh-CN" altLang="en-US" kern="0" dirty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126" y="561239"/>
            <a:ext cx="1195721" cy="647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879" y="1266011"/>
            <a:ext cx="1263416" cy="67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单圆角矩形 13"/>
          <p:cNvSpPr/>
          <p:nvPr/>
        </p:nvSpPr>
        <p:spPr bwMode="auto">
          <a:xfrm>
            <a:off x="4819651" y="1695645"/>
            <a:ext cx="342900" cy="136071"/>
          </a:xfrm>
          <a:prstGeom prst="round1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" name="Picture 7" descr="https://www.bm-cap.com/wp-content/uploads/2016/05/17-Module-DC-link-for-induction-heating-493x3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73" y="379980"/>
            <a:ext cx="1433640" cy="988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466" y="1695645"/>
            <a:ext cx="819376" cy="63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670" y="2016462"/>
            <a:ext cx="857250" cy="108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PPT-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69119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84295" y="0"/>
            <a:ext cx="1527680" cy="286378"/>
          </a:xfrm>
          <a:prstGeom prst="round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20" name="Text Box 46"/>
          <p:cNvSpPr txBox="1">
            <a:spLocks noChangeArrowheads="1"/>
          </p:cNvSpPr>
          <p:nvPr/>
        </p:nvSpPr>
        <p:spPr bwMode="auto">
          <a:xfrm>
            <a:off x="268384" y="0"/>
            <a:ext cx="1620957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薄膜电容器的应用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PT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2075"/>
            <a:ext cx="6911975" cy="1255713"/>
          </a:xfrm>
          <a:prstGeom prst="rect">
            <a:avLst/>
          </a:prstGeom>
          <a:noFill/>
          <a:ln w="9525">
            <a:noFill/>
            <a:bevel/>
          </a:ln>
        </p:spPr>
      </p:pic>
      <p:sp>
        <p:nvSpPr>
          <p:cNvPr id="9" name="TextBox 8"/>
          <p:cNvSpPr txBox="1"/>
          <p:nvPr/>
        </p:nvSpPr>
        <p:spPr>
          <a:xfrm>
            <a:off x="932982" y="2201188"/>
            <a:ext cx="4090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仿宋" panose="02010609060101010101" pitchFamily="49" charset="-122"/>
                <a:ea typeface="仿宋" panose="02010609060101010101" pitchFamily="49" charset="-122"/>
              </a:rPr>
              <a:t>电话：</a:t>
            </a:r>
            <a:r>
              <a:rPr lang="en-US" altLang="zh-CN" sz="1000" dirty="0">
                <a:latin typeface="仿宋" panose="02010609060101010101" pitchFamily="49" charset="-122"/>
                <a:ea typeface="仿宋" panose="02010609060101010101" pitchFamily="49" charset="-122"/>
              </a:rPr>
              <a:t>0755-29615180</a:t>
            </a:r>
          </a:p>
          <a:p>
            <a:r>
              <a:rPr lang="zh-CN" altLang="en-US" sz="1000" dirty="0">
                <a:latin typeface="仿宋" panose="02010609060101010101" pitchFamily="49" charset="-122"/>
                <a:ea typeface="仿宋" panose="02010609060101010101" pitchFamily="49" charset="-122"/>
              </a:rPr>
              <a:t>传真：</a:t>
            </a:r>
            <a:r>
              <a:rPr lang="en-US" altLang="zh-CN" sz="1000" dirty="0">
                <a:latin typeface="仿宋" panose="02010609060101010101" pitchFamily="49" charset="-122"/>
                <a:ea typeface="仿宋" panose="02010609060101010101" pitchFamily="49" charset="-122"/>
              </a:rPr>
              <a:t>0755-27922129</a:t>
            </a:r>
          </a:p>
          <a:p>
            <a:r>
              <a:rPr lang="zh-CN" altLang="en-US" sz="1000" dirty="0">
                <a:latin typeface="仿宋" panose="02010609060101010101" pitchFamily="49" charset="-122"/>
                <a:ea typeface="仿宋" panose="02010609060101010101" pitchFamily="49" charset="-122"/>
              </a:rPr>
              <a:t>网址：</a:t>
            </a:r>
            <a:r>
              <a:rPr lang="en-US" altLang="zh-CN" sz="1000" dirty="0">
                <a:latin typeface="仿宋" panose="02010609060101010101" pitchFamily="49" charset="-122"/>
                <a:ea typeface="仿宋" panose="02010609060101010101" pitchFamily="49" charset="-122"/>
                <a:hlinkClick r:id="rId3"/>
              </a:rPr>
              <a:t>www.anmutech.com</a:t>
            </a:r>
            <a:endParaRPr lang="en-US" altLang="zh-CN" sz="10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000" dirty="0">
                <a:latin typeface="仿宋" panose="02010609060101010101" pitchFamily="49" charset="-122"/>
                <a:ea typeface="仿宋" panose="02010609060101010101" pitchFamily="49" charset="-122"/>
              </a:rPr>
              <a:t>地址：</a:t>
            </a:r>
            <a:r>
              <a:rPr sz="1000" dirty="0" err="1">
                <a:latin typeface="仿宋" panose="02010609060101010101" pitchFamily="49" charset="-122"/>
                <a:ea typeface="仿宋" panose="02010609060101010101" pitchFamily="49" charset="-122"/>
              </a:rPr>
              <a:t>深圳市光明区凤凰街道科能路中集</a:t>
            </a:r>
            <a:r>
              <a:rPr lang="zh-CN" altLang="en-US" sz="1000" dirty="0">
                <a:latin typeface="仿宋" panose="02010609060101010101" pitchFamily="49" charset="-122"/>
                <a:ea typeface="仿宋" panose="02010609060101010101" pitchFamily="49" charset="-122"/>
              </a:rPr>
              <a:t>智</a:t>
            </a:r>
            <a:r>
              <a:rPr sz="1000" dirty="0">
                <a:latin typeface="仿宋" panose="02010609060101010101" pitchFamily="49" charset="-122"/>
                <a:ea typeface="仿宋" panose="02010609060101010101" pitchFamily="49" charset="-122"/>
              </a:rPr>
              <a:t>园</a:t>
            </a:r>
            <a:r>
              <a:rPr lang="en-US" sz="1000" dirty="0">
                <a:latin typeface="仿宋" panose="02010609060101010101" pitchFamily="49" charset="-122"/>
                <a:ea typeface="仿宋" panose="02010609060101010101" pitchFamily="49" charset="-122"/>
              </a:rPr>
              <a:t>A</a:t>
            </a:r>
            <a:r>
              <a:rPr sz="1000" dirty="0">
                <a:latin typeface="仿宋" panose="02010609060101010101" pitchFamily="49" charset="-122"/>
                <a:ea typeface="仿宋" panose="02010609060101010101" pitchFamily="49" charset="-122"/>
              </a:rPr>
              <a:t>座</a:t>
            </a:r>
            <a:r>
              <a:rPr lang="en-US" sz="1000" dirty="0">
                <a:latin typeface="仿宋" panose="02010609060101010101" pitchFamily="49" charset="-122"/>
                <a:ea typeface="仿宋" panose="02010609060101010101" pitchFamily="49" charset="-122"/>
              </a:rPr>
              <a:t>11</a:t>
            </a:r>
            <a:r>
              <a:rPr lang="zh-CN" altLang="en-US" sz="1000" dirty="0">
                <a:latin typeface="仿宋" panose="02010609060101010101" pitchFamily="49" charset="-122"/>
                <a:ea typeface="仿宋" panose="02010609060101010101" pitchFamily="49" charset="-122"/>
              </a:rPr>
              <a:t>楼</a:t>
            </a:r>
            <a:endParaRPr sz="1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965523" y="1296998"/>
            <a:ext cx="3118887" cy="47903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3200" b="1" dirty="0">
                <a:ln w="1270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 YOU !</a:t>
            </a:r>
            <a:endParaRPr kumimoji="0" lang="en-US" altLang="zh-CN" sz="3200" b="1" i="0" u="none" strike="noStrike" kern="1200" cap="none" spc="0" normalizeH="0" baseline="0" noProof="0" dirty="0">
              <a:ln w="1270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6978" y="230170"/>
            <a:ext cx="2974865" cy="633988"/>
          </a:xfrm>
          <a:prstGeom prst="round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911975" cy="3887788"/>
          </a:xfrm>
          <a:prstGeom prst="rect">
            <a:avLst/>
          </a:prstGeom>
          <a:solidFill>
            <a:srgbClr val="0071AE"/>
          </a:solidFill>
          <a:ln w="9525">
            <a:noFill/>
            <a:bevel/>
          </a:ln>
        </p:spPr>
        <p:txBody>
          <a:bodyPr anchor="ctr"/>
          <a:lstStyle/>
          <a:p>
            <a:endParaRPr lang="zh-CN" altLang="en-US" dirty="0"/>
          </a:p>
        </p:txBody>
      </p:sp>
      <p:pic>
        <p:nvPicPr>
          <p:cNvPr id="5" name="Picture 4" descr="PPT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28900"/>
            <a:ext cx="6911975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36210" y="1578429"/>
            <a:ext cx="452364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rPr>
              <a:t>电容器概念和薄膜电容特点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4213" y="1197980"/>
            <a:ext cx="1090612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ea typeface="微软雅黑" panose="020B0503020204020204" pitchFamily="34" charset="-122"/>
              </a:rPr>
              <a:t>0</a:t>
            </a:r>
            <a:r>
              <a:rPr lang="en-US" altLang="zh-CN" sz="6000" dirty="0">
                <a:solidFill>
                  <a:schemeClr val="bg1"/>
                </a:solidFill>
                <a:ea typeface="微软雅黑" panose="020B0503020204020204" pitchFamily="34" charset="-122"/>
              </a:rPr>
              <a:t>1</a:t>
            </a:r>
            <a:endParaRPr lang="zh-CN" altLang="en-US" sz="60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175" y="69397"/>
            <a:ext cx="1527680" cy="325571"/>
          </a:xfrm>
          <a:prstGeom prst="round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utoUpdateAnimBg="0"/>
      <p:bldP spid="6" grpId="1" bldLvl="0" autoUpdateAnimBg="0"/>
      <p:bldP spid="7" grpId="0" bldLvl="0" autoUpdateAnimBg="0"/>
      <p:bldP spid="7" grpId="1" bldLvl="0" autoUpdateAnimBg="0"/>
      <p:bldP spid="7" grpId="2" bldLvl="0" autoUpdateAnimBg="0"/>
      <p:bldP spid="7" grpId="3" bldLvl="0" autoUpdateAnimBg="0"/>
      <p:bldP spid="7" grpId="4" bldLvl="0" autoUpdateAnimBg="0"/>
      <p:bldP spid="7" grpId="5" bldLvl="0" autoUpdateAnimBg="0"/>
      <p:bldP spid="7" grpId="6" bldLvl="0" autoUpdateAnimBg="0"/>
      <p:bldP spid="7" grpId="7" bldLvl="0" autoUpdateAnimBg="0"/>
      <p:bldP spid="7" grpId="8" bldLvl="0" autoUpdateAnimBg="0"/>
      <p:bldP spid="7" grpId="9" bldLvl="0" autoUpdateAnimBg="0"/>
      <p:bldP spid="7" grpId="10" bldLvl="0" autoUpdateAnimBg="0"/>
      <p:bldP spid="7" grpId="11" bldLvl="0" autoUpdateAnimBg="0"/>
      <p:bldP spid="7" grpId="12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PT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119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268384" y="0"/>
            <a:ext cx="231648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电容器概念和薄膜电容特点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23962" y="351846"/>
            <a:ext cx="2895600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ja-JP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电容器定义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23961" y="630626"/>
            <a:ext cx="6308260" cy="10895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1200" dirty="0"/>
              <a:t>电容器：是容纳电荷的器件 。电容器是一种基本的电子元件，它是指任何两个彼此绝缘又相隔很近的导体构成的一种装置</a:t>
            </a:r>
            <a:r>
              <a:rPr lang="en-US" altLang="zh-CN" sz="1200" dirty="0"/>
              <a:t>, </a:t>
            </a:r>
            <a:r>
              <a:rPr lang="zh-CN" altLang="en-US" sz="1200" dirty="0"/>
              <a:t>它的表示符号为</a:t>
            </a:r>
            <a:r>
              <a:rPr lang="en-US" altLang="zh-CN" sz="1200" dirty="0"/>
              <a:t>:   </a:t>
            </a:r>
            <a:r>
              <a:rPr lang="en-US" altLang="zh-CN" sz="1200" dirty="0">
                <a:latin typeface="Arial" panose="020B0604020202020204"/>
              </a:rPr>
              <a:t>—</a:t>
            </a:r>
            <a:r>
              <a:rPr lang="en-US" altLang="zh-CN" sz="1200" dirty="0"/>
              <a:t>l l</a:t>
            </a:r>
            <a:r>
              <a:rPr lang="en-US" altLang="zh-CN" sz="1200" dirty="0">
                <a:latin typeface="Arial" panose="020B0604020202020204"/>
              </a:rPr>
              <a:t>—</a:t>
            </a:r>
            <a:r>
              <a:rPr lang="en-US" altLang="zh-CN" sz="1200" dirty="0"/>
              <a:t> </a:t>
            </a:r>
            <a:r>
              <a:rPr lang="zh-CN" altLang="en-US" sz="1200" dirty="0"/>
              <a:t>，用字母</a:t>
            </a:r>
            <a:r>
              <a:rPr lang="zh-CN" altLang="en-US" sz="1200" dirty="0">
                <a:latin typeface="Arial" panose="020B0604020202020204"/>
              </a:rPr>
              <a:t>“</a:t>
            </a:r>
            <a:r>
              <a:rPr lang="en-US" altLang="zh-CN" sz="1200" dirty="0"/>
              <a:t>C</a:t>
            </a:r>
            <a:r>
              <a:rPr lang="en-US" altLang="zh-CN" sz="1200" dirty="0">
                <a:latin typeface="Arial" panose="020B0604020202020204"/>
              </a:rPr>
              <a:t>”</a:t>
            </a:r>
            <a:r>
              <a:rPr lang="zh-CN" altLang="en-US" sz="1200" dirty="0"/>
              <a:t>来表示。</a:t>
            </a:r>
            <a:endParaRPr lang="en-US" altLang="zh-CN" sz="12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zh-CN" sz="1200" dirty="0"/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1200" dirty="0"/>
              <a:t>电容特性：电容器实际上就是以</a:t>
            </a:r>
            <a:r>
              <a:rPr lang="zh-CN" altLang="en-US" sz="1200" dirty="0">
                <a:solidFill>
                  <a:srgbClr val="FF0000"/>
                </a:solidFill>
              </a:rPr>
              <a:t>贮存电能</a:t>
            </a:r>
            <a:r>
              <a:rPr lang="zh-CN" altLang="en-US" sz="1200" dirty="0"/>
              <a:t>和提供电能为主要特征的元件，同时还具有能顺利通过交流电而不让直流电通过的性质</a:t>
            </a:r>
            <a:r>
              <a:rPr lang="en-US" altLang="zh-CN" sz="1200" dirty="0"/>
              <a:t>(</a:t>
            </a:r>
            <a:r>
              <a:rPr lang="zh-CN" altLang="en-US" sz="1200" dirty="0"/>
              <a:t>即</a:t>
            </a:r>
            <a:r>
              <a:rPr lang="zh-CN" altLang="en-US" sz="1200" dirty="0">
                <a:solidFill>
                  <a:srgbClr val="FF0000"/>
                </a:solidFill>
              </a:rPr>
              <a:t>隔直通交</a:t>
            </a:r>
            <a:r>
              <a:rPr lang="zh-CN" altLang="en-US" sz="1200" dirty="0"/>
              <a:t>）。</a:t>
            </a:r>
            <a:endParaRPr lang="en-US" altLang="zh-CN" sz="12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zh-CN" sz="12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295" y="1"/>
            <a:ext cx="1527680" cy="286378"/>
          </a:xfrm>
          <a:prstGeom prst="round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3961" y="2039619"/>
            <a:ext cx="2895600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ja-JP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电容器充放电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70205" y="2305050"/>
            <a:ext cx="3705860" cy="14198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ym typeface="+mn-ea"/>
              </a:rPr>
              <a:t>充电：电容器两板分别接在电源两端</a:t>
            </a:r>
            <a:r>
              <a:rPr lang="en-US" altLang="zh-CN" sz="1200" dirty="0">
                <a:sym typeface="+mn-ea"/>
              </a:rPr>
              <a:t>,</a:t>
            </a:r>
            <a:r>
              <a:rPr lang="zh-CN" altLang="en-US" sz="1200" dirty="0">
                <a:sym typeface="+mn-ea"/>
              </a:rPr>
              <a:t>两板带上等量异种电荷的过程。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endParaRPr lang="zh-CN" altLang="en-US" sz="1200" dirty="0">
              <a:sym typeface="+mn-ea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endParaRPr lang="zh-CN" altLang="en-US" sz="1200" dirty="0">
              <a:sym typeface="+mn-ea"/>
            </a:endParaRPr>
          </a:p>
          <a:p>
            <a:pPr indent="0">
              <a:lnSpc>
                <a:spcPct val="90000"/>
              </a:lnSpc>
              <a:buFont typeface="Wingdings" panose="05000000000000000000" pitchFamily="2" charset="2"/>
              <a:buNone/>
            </a:pPr>
            <a:endParaRPr lang="zh-CN" altLang="en-US" sz="1200" dirty="0">
              <a:sym typeface="+mn-ea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ym typeface="+mn-ea"/>
              </a:rPr>
              <a:t>放电：充了电的电容器的两板用导线相连</a:t>
            </a:r>
            <a:r>
              <a:rPr lang="en-US" altLang="zh-CN" sz="1200" dirty="0">
                <a:sym typeface="+mn-ea"/>
              </a:rPr>
              <a:t>,</a:t>
            </a:r>
            <a:r>
              <a:rPr lang="zh-CN" altLang="en-US" sz="1200" dirty="0">
                <a:sym typeface="+mn-ea"/>
              </a:rPr>
              <a:t>使两板上正、负电荷中和的过程。</a:t>
            </a:r>
            <a:endParaRPr lang="zh-CN" altLang="en-US" sz="1200" dirty="0"/>
          </a:p>
          <a:p>
            <a:pPr indent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sz="1200" dirty="0"/>
          </a:p>
        </p:txBody>
      </p:sp>
      <p:grpSp>
        <p:nvGrpSpPr>
          <p:cNvPr id="135172" name="Group 4"/>
          <p:cNvGrpSpPr/>
          <p:nvPr/>
        </p:nvGrpSpPr>
        <p:grpSpPr bwMode="auto">
          <a:xfrm>
            <a:off x="4659630" y="1849120"/>
            <a:ext cx="1609090" cy="784860"/>
            <a:chOff x="3888" y="2016"/>
            <a:chExt cx="1632" cy="816"/>
          </a:xfrm>
        </p:grpSpPr>
        <p:grpSp>
          <p:nvGrpSpPr>
            <p:cNvPr id="135173" name="Group 5"/>
            <p:cNvGrpSpPr/>
            <p:nvPr/>
          </p:nvGrpSpPr>
          <p:grpSpPr bwMode="auto">
            <a:xfrm>
              <a:off x="3888" y="2016"/>
              <a:ext cx="1632" cy="816"/>
              <a:chOff x="3792" y="1536"/>
              <a:chExt cx="1632" cy="816"/>
            </a:xfrm>
          </p:grpSpPr>
          <p:sp>
            <p:nvSpPr>
              <p:cNvPr id="135174" name="Rectangle 6"/>
              <p:cNvSpPr>
                <a:spLocks noChangeArrowheads="1"/>
              </p:cNvSpPr>
              <p:nvPr/>
            </p:nvSpPr>
            <p:spPr bwMode="auto">
              <a:xfrm>
                <a:off x="4368" y="1680"/>
                <a:ext cx="1056" cy="96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r>
                  <a:rPr lang="en-US" altLang="zh-CN" sz="1400">
                    <a:solidFill>
                      <a:srgbClr val="000000"/>
                    </a:solidFill>
                  </a:rPr>
                  <a:t>+ + + + + + + + +</a:t>
                </a:r>
              </a:p>
            </p:txBody>
          </p:sp>
          <p:sp>
            <p:nvSpPr>
              <p:cNvPr id="135175" name="Rectangle 7"/>
              <p:cNvSpPr>
                <a:spLocks noChangeArrowheads="1"/>
              </p:cNvSpPr>
              <p:nvPr/>
            </p:nvSpPr>
            <p:spPr bwMode="auto">
              <a:xfrm>
                <a:off x="4368" y="2112"/>
                <a:ext cx="1056" cy="96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r>
                  <a:rPr lang="en-US" altLang="zh-CN" sz="2000">
                    <a:solidFill>
                      <a:srgbClr val="000000"/>
                    </a:solidFill>
                  </a:rPr>
                  <a:t>- - - - - - - - -</a:t>
                </a:r>
                <a:r>
                  <a:rPr lang="en-US" altLang="zh-CN">
                    <a:solidFill>
                      <a:srgbClr val="000000"/>
                    </a:solidFill>
                  </a:rPr>
                  <a:t> </a:t>
                </a:r>
              </a:p>
            </p:txBody>
          </p:sp>
          <p:sp>
            <p:nvSpPr>
              <p:cNvPr id="135176" name="Line 8"/>
              <p:cNvSpPr>
                <a:spLocks noChangeShapeType="1"/>
              </p:cNvSpPr>
              <p:nvPr/>
            </p:nvSpPr>
            <p:spPr bwMode="auto">
              <a:xfrm flipV="1">
                <a:off x="4944" y="1536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77" name="Line 9"/>
              <p:cNvSpPr>
                <a:spLocks noChangeShapeType="1"/>
              </p:cNvSpPr>
              <p:nvPr/>
            </p:nvSpPr>
            <p:spPr bwMode="auto">
              <a:xfrm>
                <a:off x="3888" y="1536"/>
                <a:ext cx="105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78" name="Line 10"/>
              <p:cNvSpPr>
                <a:spLocks noChangeShapeType="1"/>
              </p:cNvSpPr>
              <p:nvPr/>
            </p:nvSpPr>
            <p:spPr bwMode="auto">
              <a:xfrm>
                <a:off x="3888" y="2352"/>
                <a:ext cx="105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79" name="Line 11"/>
              <p:cNvSpPr>
                <a:spLocks noChangeShapeType="1"/>
              </p:cNvSpPr>
              <p:nvPr/>
            </p:nvSpPr>
            <p:spPr bwMode="auto">
              <a:xfrm flipV="1">
                <a:off x="4944" y="220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80" name="Line 12"/>
              <p:cNvSpPr>
                <a:spLocks noChangeShapeType="1"/>
              </p:cNvSpPr>
              <p:nvPr/>
            </p:nvSpPr>
            <p:spPr bwMode="auto">
              <a:xfrm flipV="1">
                <a:off x="3888" y="153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81" name="Line 13"/>
              <p:cNvSpPr>
                <a:spLocks noChangeShapeType="1"/>
              </p:cNvSpPr>
              <p:nvPr/>
            </p:nvSpPr>
            <p:spPr bwMode="auto">
              <a:xfrm flipV="1">
                <a:off x="3888" y="2016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82" name="Line 14"/>
              <p:cNvSpPr>
                <a:spLocks noChangeShapeType="1"/>
              </p:cNvSpPr>
              <p:nvPr/>
            </p:nvSpPr>
            <p:spPr bwMode="auto">
              <a:xfrm>
                <a:off x="3840" y="2016"/>
                <a:ext cx="96" cy="0"/>
              </a:xfrm>
              <a:prstGeom prst="line">
                <a:avLst/>
              </a:prstGeom>
              <a:noFill/>
              <a:ln w="63500">
                <a:solidFill>
                  <a:srgbClr val="000000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83" name="Line 15"/>
              <p:cNvSpPr>
                <a:spLocks noChangeShapeType="1"/>
              </p:cNvSpPr>
              <p:nvPr/>
            </p:nvSpPr>
            <p:spPr bwMode="auto">
              <a:xfrm>
                <a:off x="3792" y="1968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5184" name="Group 16"/>
            <p:cNvGrpSpPr/>
            <p:nvPr/>
          </p:nvGrpSpPr>
          <p:grpSpPr bwMode="auto">
            <a:xfrm>
              <a:off x="4560" y="2256"/>
              <a:ext cx="864" cy="336"/>
              <a:chOff x="4560" y="2256"/>
              <a:chExt cx="864" cy="336"/>
            </a:xfrm>
          </p:grpSpPr>
          <p:sp>
            <p:nvSpPr>
              <p:cNvPr id="135185" name="Line 17"/>
              <p:cNvSpPr>
                <a:spLocks noChangeShapeType="1"/>
              </p:cNvSpPr>
              <p:nvPr/>
            </p:nvSpPr>
            <p:spPr bwMode="auto">
              <a:xfrm>
                <a:off x="4560" y="2256"/>
                <a:ext cx="0" cy="3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tailEnd type="stealth" w="med" len="lg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86" name="Line 18"/>
              <p:cNvSpPr>
                <a:spLocks noChangeShapeType="1"/>
              </p:cNvSpPr>
              <p:nvPr/>
            </p:nvSpPr>
            <p:spPr bwMode="auto">
              <a:xfrm>
                <a:off x="4704" y="2256"/>
                <a:ext cx="0" cy="3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tailEnd type="stealth" w="med" len="lg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87" name="Line 19"/>
              <p:cNvSpPr>
                <a:spLocks noChangeShapeType="1"/>
              </p:cNvSpPr>
              <p:nvPr/>
            </p:nvSpPr>
            <p:spPr bwMode="auto">
              <a:xfrm>
                <a:off x="4848" y="2256"/>
                <a:ext cx="0" cy="3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tailEnd type="stealth" w="med" len="lg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88" name="Line 20"/>
              <p:cNvSpPr>
                <a:spLocks noChangeShapeType="1"/>
              </p:cNvSpPr>
              <p:nvPr/>
            </p:nvSpPr>
            <p:spPr bwMode="auto">
              <a:xfrm>
                <a:off x="4992" y="2256"/>
                <a:ext cx="0" cy="3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tailEnd type="stealth" w="med" len="lg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89" name="Line 21"/>
              <p:cNvSpPr>
                <a:spLocks noChangeShapeType="1"/>
              </p:cNvSpPr>
              <p:nvPr/>
            </p:nvSpPr>
            <p:spPr bwMode="auto">
              <a:xfrm>
                <a:off x="5136" y="2256"/>
                <a:ext cx="0" cy="3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tailEnd type="stealth" w="med" len="lg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90" name="Line 22"/>
              <p:cNvSpPr>
                <a:spLocks noChangeShapeType="1"/>
              </p:cNvSpPr>
              <p:nvPr/>
            </p:nvSpPr>
            <p:spPr bwMode="auto">
              <a:xfrm>
                <a:off x="5280" y="2256"/>
                <a:ext cx="0" cy="3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tailEnd type="stealth" w="med" len="lg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91" name="Line 23"/>
              <p:cNvSpPr>
                <a:spLocks noChangeShapeType="1"/>
              </p:cNvSpPr>
              <p:nvPr/>
            </p:nvSpPr>
            <p:spPr bwMode="auto">
              <a:xfrm>
                <a:off x="5424" y="2256"/>
                <a:ext cx="0" cy="3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tailEnd type="stealth" w="med" len="lg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35192" name="Group 24"/>
          <p:cNvGrpSpPr/>
          <p:nvPr/>
        </p:nvGrpSpPr>
        <p:grpSpPr bwMode="auto">
          <a:xfrm>
            <a:off x="4784090" y="2963545"/>
            <a:ext cx="1468755" cy="673735"/>
            <a:chOff x="3984" y="3312"/>
            <a:chExt cx="1536" cy="816"/>
          </a:xfrm>
        </p:grpSpPr>
        <p:sp>
          <p:nvSpPr>
            <p:cNvPr id="135193" name="Rectangle 25"/>
            <p:cNvSpPr>
              <a:spLocks noChangeArrowheads="1"/>
            </p:cNvSpPr>
            <p:nvPr/>
          </p:nvSpPr>
          <p:spPr bwMode="auto">
            <a:xfrm>
              <a:off x="4464" y="3456"/>
              <a:ext cx="1056" cy="9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194" name="Rectangle 26"/>
            <p:cNvSpPr>
              <a:spLocks noChangeArrowheads="1"/>
            </p:cNvSpPr>
            <p:nvPr/>
          </p:nvSpPr>
          <p:spPr bwMode="auto">
            <a:xfrm>
              <a:off x="4464" y="3888"/>
              <a:ext cx="1056" cy="9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195" name="Line 27"/>
            <p:cNvSpPr>
              <a:spLocks noChangeShapeType="1"/>
            </p:cNvSpPr>
            <p:nvPr/>
          </p:nvSpPr>
          <p:spPr bwMode="auto">
            <a:xfrm flipV="1">
              <a:off x="5040" y="3312"/>
              <a:ext cx="0" cy="1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196" name="Line 28"/>
            <p:cNvSpPr>
              <a:spLocks noChangeShapeType="1"/>
            </p:cNvSpPr>
            <p:nvPr/>
          </p:nvSpPr>
          <p:spPr bwMode="auto">
            <a:xfrm>
              <a:off x="3984" y="3312"/>
              <a:ext cx="105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197" name="Line 29"/>
            <p:cNvSpPr>
              <a:spLocks noChangeShapeType="1"/>
            </p:cNvSpPr>
            <p:nvPr/>
          </p:nvSpPr>
          <p:spPr bwMode="auto">
            <a:xfrm>
              <a:off x="3984" y="4128"/>
              <a:ext cx="105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198" name="Line 30"/>
            <p:cNvSpPr>
              <a:spLocks noChangeShapeType="1"/>
            </p:cNvSpPr>
            <p:nvPr/>
          </p:nvSpPr>
          <p:spPr bwMode="auto">
            <a:xfrm flipV="1">
              <a:off x="5040" y="3984"/>
              <a:ext cx="0" cy="1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199" name="Line 31"/>
            <p:cNvSpPr>
              <a:spLocks noChangeShapeType="1"/>
            </p:cNvSpPr>
            <p:nvPr/>
          </p:nvSpPr>
          <p:spPr bwMode="auto">
            <a:xfrm flipV="1">
              <a:off x="3984" y="3312"/>
              <a:ext cx="0" cy="4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200" name="Line 32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PT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119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268384" y="0"/>
            <a:ext cx="231648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电容器概念和薄膜电容特点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23962" y="351846"/>
            <a:ext cx="2895600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ja-JP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电容器分类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23961" y="630626"/>
            <a:ext cx="630826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609600" indent="-609600">
              <a:buFontTx/>
              <a:buNone/>
            </a:pPr>
            <a:r>
              <a:rPr lang="zh-CN" altLang="en-US" sz="1200">
                <a:sym typeface="+mn-ea"/>
              </a:rPr>
              <a:t>电容器分类有许多种方法，常见的方法有：</a:t>
            </a:r>
            <a:endParaRPr lang="zh-CN" altLang="en-US" sz="1200"/>
          </a:p>
          <a:p>
            <a:pPr marL="609600" indent="-609600">
              <a:buFont typeface="Wingdings" panose="05000000000000000000" pitchFamily="2" charset="2"/>
              <a:buChar char="l"/>
            </a:pPr>
            <a:r>
              <a:rPr lang="zh-CN" altLang="en-US" sz="1200">
                <a:sym typeface="+mn-ea"/>
              </a:rPr>
              <a:t>按容量是否可调分类</a:t>
            </a:r>
            <a:endParaRPr lang="zh-CN" altLang="en-US" sz="1200"/>
          </a:p>
          <a:p>
            <a:pPr marL="609600" indent="-609600">
              <a:buFont typeface="Wingdings" panose="05000000000000000000" pitchFamily="2" charset="2"/>
              <a:buChar char="l"/>
            </a:pPr>
            <a:r>
              <a:rPr lang="zh-CN" altLang="en-US" sz="1200">
                <a:sym typeface="+mn-ea"/>
              </a:rPr>
              <a:t>按使用介质分类</a:t>
            </a:r>
            <a:endParaRPr lang="en-US" altLang="zh-CN" sz="12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295" y="1"/>
            <a:ext cx="1527680" cy="286378"/>
          </a:xfrm>
          <a:prstGeom prst="round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51180" y="1528445"/>
            <a:ext cx="5553075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609600" indent="-609600">
              <a:buFontTx/>
              <a:buNone/>
            </a:pPr>
            <a:r>
              <a:rPr lang="zh-CN" altLang="en-US" sz="1200">
                <a:sym typeface="+mn-ea"/>
              </a:rPr>
              <a:t>按容量是否可调分类，电容器可分为；</a:t>
            </a:r>
            <a:endParaRPr lang="zh-CN" altLang="en-US" sz="1200"/>
          </a:p>
          <a:p>
            <a:pPr marL="609600" indent="-609600">
              <a:buFont typeface="Wingdings" panose="05000000000000000000" pitchFamily="2" charset="2"/>
              <a:buChar char="l"/>
            </a:pPr>
            <a:r>
              <a:rPr lang="zh-CN" altLang="en-US" sz="1200">
                <a:sym typeface="+mn-ea"/>
              </a:rPr>
              <a:t>固定电容器：就是其电容量不变化的电容。</a:t>
            </a:r>
            <a:endParaRPr lang="zh-CN" altLang="en-US" sz="1200"/>
          </a:p>
          <a:p>
            <a:pPr marL="609600" indent="-609600">
              <a:buFont typeface="Wingdings" panose="05000000000000000000" pitchFamily="2" charset="2"/>
              <a:buChar char="l"/>
            </a:pPr>
            <a:r>
              <a:rPr lang="zh-CN" altLang="en-US" sz="1200">
                <a:sym typeface="+mn-ea"/>
              </a:rPr>
              <a:t>可变电容器：指电容量可以在一定围内进行调整 。</a:t>
            </a:r>
            <a:endParaRPr lang="zh-CN" altLang="en-US" sz="1200"/>
          </a:p>
          <a:p>
            <a:pPr marL="609600" indent="-609600">
              <a:buFont typeface="Wingdings" panose="05000000000000000000" pitchFamily="2" charset="2"/>
              <a:buChar char="l"/>
            </a:pPr>
            <a:r>
              <a:rPr lang="zh-CN" altLang="en-US" sz="1200">
                <a:sym typeface="+mn-ea"/>
              </a:rPr>
              <a:t>微调电容器：指电容量可以调整，但在每次调整好以后就固定的电容器。 </a:t>
            </a:r>
            <a:endParaRPr lang="en-US" altLang="zh-CN" sz="1200" dirty="0"/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551180" y="2594610"/>
            <a:ext cx="5553075" cy="9213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zh-CN" altLang="en-US" sz="1200">
                <a:sym typeface="+mn-ea"/>
              </a:rPr>
              <a:t>按使用介质分类 ，电容器可分为；</a:t>
            </a:r>
            <a:endParaRPr lang="zh-CN" altLang="en-US" sz="1200"/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zh-CN" altLang="en-US" sz="1200">
                <a:sym typeface="+mn-ea"/>
              </a:rPr>
              <a:t>有机介质电容器。它是以纸、塑料薄膜和漆膜等有机材料作为介质的器。如纸介电容器、涤纶电容器、聚丙烯电容器等。  </a:t>
            </a:r>
            <a:endParaRPr lang="zh-CN" altLang="en-US" sz="1200"/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zh-CN" altLang="en-US" sz="1200">
                <a:sym typeface="+mn-ea"/>
              </a:rPr>
              <a:t>无机介质电容器。它是以无机材料如云母、陶瓷、玻璃釉等为介质的一类电容器。如云母电容器、瓷介电容器、玻璃釉电容器等。 </a:t>
            </a:r>
            <a:endParaRPr lang="en-US" altLang="zh-CN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PT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119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268384" y="0"/>
            <a:ext cx="231648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电容器概念和薄膜电容特点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40715" y="594995"/>
            <a:ext cx="604520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609600" indent="-609600">
              <a:buFont typeface="Wingdings" panose="05000000000000000000" pitchFamily="2" charset="2"/>
              <a:buChar char="l"/>
            </a:pPr>
            <a:r>
              <a:rPr lang="zh-CN" altLang="en-US" sz="1200">
                <a:sym typeface="+mn-ea"/>
              </a:rPr>
              <a:t>电解电容器。它是一种特殊类型的电容器，是以金属为阳极，其金属氧化膜为介质，电解质为阴极，并以另一金属作为引出负极而构成的。如铝电解电容器、钽电解电容器、铌电解电容器等。</a:t>
            </a:r>
            <a:endParaRPr lang="zh-CN" altLang="en-US" sz="1200"/>
          </a:p>
          <a:p>
            <a:pPr marL="609600" indent="-609600">
              <a:buFont typeface="Wingdings" panose="05000000000000000000" pitchFamily="2" charset="2"/>
              <a:buChar char="l"/>
            </a:pPr>
            <a:r>
              <a:rPr lang="zh-CN" altLang="en-US" sz="1200">
                <a:sym typeface="+mn-ea"/>
              </a:rPr>
              <a:t>气体介质电容器。如空气电容器、充气电容器和真空电容器等。</a:t>
            </a:r>
            <a:endParaRPr lang="en-US" altLang="zh-CN" sz="12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295" y="1"/>
            <a:ext cx="1527680" cy="286378"/>
          </a:xfrm>
          <a:prstGeom prst="round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3961" y="2039619"/>
            <a:ext cx="2895600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ja-JP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薄膜电容特点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70094" y="2304898"/>
            <a:ext cx="2345809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200" dirty="0"/>
              <a:t>①无极性；</a:t>
            </a:r>
            <a:endParaRPr lang="en-US" altLang="zh-CN" sz="1200" dirty="0"/>
          </a:p>
          <a:p>
            <a:r>
              <a:rPr lang="zh-CN" altLang="en-US" sz="1200" dirty="0"/>
              <a:t>②低</a:t>
            </a:r>
            <a:r>
              <a:rPr lang="en-US" altLang="zh-CN" sz="1200" dirty="0"/>
              <a:t>ESR</a:t>
            </a:r>
            <a:r>
              <a:rPr lang="zh-CN" altLang="en-US" sz="1200" dirty="0"/>
              <a:t>；</a:t>
            </a:r>
            <a:endParaRPr lang="en-US" altLang="zh-CN" sz="1200" dirty="0"/>
          </a:p>
          <a:p>
            <a:r>
              <a:rPr lang="zh-CN" altLang="en-US" sz="1200" dirty="0"/>
              <a:t>③允许通过较高电流；</a:t>
            </a:r>
            <a:endParaRPr lang="en-US" altLang="zh-CN" sz="1200" dirty="0"/>
          </a:p>
          <a:p>
            <a:r>
              <a:rPr lang="zh-CN" altLang="en-US" sz="1200" dirty="0"/>
              <a:t>④工作电压高；</a:t>
            </a:r>
            <a:endParaRPr lang="en-US" altLang="zh-CN" sz="1200" dirty="0"/>
          </a:p>
          <a:p>
            <a:r>
              <a:rPr lang="zh-CN" altLang="en-US" sz="1200" dirty="0"/>
              <a:t>⑤温度范围宽；</a:t>
            </a:r>
            <a:endParaRPr lang="en-US" altLang="zh-CN" sz="1200" dirty="0"/>
          </a:p>
          <a:p>
            <a:r>
              <a:rPr lang="zh-CN" altLang="en-US" sz="1200" dirty="0"/>
              <a:t>⑥寿命长；</a:t>
            </a:r>
            <a:endParaRPr lang="en-US" altLang="zh-CN" sz="1200" dirty="0"/>
          </a:p>
          <a:p>
            <a:r>
              <a:rPr lang="zh-CN" altLang="en-US" sz="1200" dirty="0"/>
              <a:t>⑦自愈功能；</a:t>
            </a:r>
            <a:endParaRPr lang="en-US" altLang="zh-CN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911975" cy="3887788"/>
          </a:xfrm>
          <a:prstGeom prst="rect">
            <a:avLst/>
          </a:prstGeom>
          <a:solidFill>
            <a:srgbClr val="0071AE"/>
          </a:solidFill>
          <a:ln w="9525">
            <a:noFill/>
            <a:bevel/>
          </a:ln>
        </p:spPr>
        <p:txBody>
          <a:bodyPr anchor="ctr"/>
          <a:lstStyle/>
          <a:p>
            <a:endParaRPr lang="zh-CN" altLang="en-US" dirty="0"/>
          </a:p>
        </p:txBody>
      </p:sp>
      <p:pic>
        <p:nvPicPr>
          <p:cNvPr id="5" name="Picture 4" descr="PPT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28900"/>
            <a:ext cx="6911975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36210" y="1578429"/>
            <a:ext cx="452364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rPr>
              <a:t>电容器作用和基本参数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4213" y="1197980"/>
            <a:ext cx="1090612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ea typeface="微软雅黑" panose="020B0503020204020204" pitchFamily="34" charset="-122"/>
              </a:rPr>
              <a:t>0</a:t>
            </a:r>
            <a:r>
              <a:rPr lang="en-US" altLang="zh-CN" sz="6000" dirty="0">
                <a:solidFill>
                  <a:schemeClr val="bg1"/>
                </a:solidFill>
                <a:ea typeface="微软雅黑" panose="020B0503020204020204" pitchFamily="34" charset="-122"/>
              </a:rPr>
              <a:t>2</a:t>
            </a:r>
            <a:endParaRPr lang="zh-CN" altLang="en-US" sz="60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175" y="69397"/>
            <a:ext cx="1527680" cy="325571"/>
          </a:xfrm>
          <a:prstGeom prst="round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utoUpdateAnimBg="0"/>
      <p:bldP spid="6" grpId="1" bldLvl="0" autoUpdateAnimBg="0"/>
      <p:bldP spid="7" grpId="0" bldLvl="0" autoUpdateAnimBg="0"/>
      <p:bldP spid="7" grpId="1" bldLvl="0" autoUpdateAnimBg="0"/>
      <p:bldP spid="7" grpId="2" bldLvl="0" autoUpdateAnimBg="0"/>
      <p:bldP spid="7" grpId="3" bldLvl="0" autoUpdateAnimBg="0"/>
      <p:bldP spid="7" grpId="4" bldLvl="0" autoUpdateAnimBg="0"/>
      <p:bldP spid="7" grpId="5" bldLvl="0" autoUpdateAnimBg="0"/>
      <p:bldP spid="7" grpId="6" bldLvl="0" autoUpdateAnimBg="0"/>
      <p:bldP spid="7" grpId="7" bldLvl="0" autoUpdateAnimBg="0"/>
      <p:bldP spid="7" grpId="8" bldLvl="0" autoUpdateAnimBg="0"/>
      <p:bldP spid="7" grpId="9" bldLvl="0" autoUpdateAnimBg="0"/>
      <p:bldP spid="7" grpId="10" bldLvl="0" autoUpdateAnimBg="0"/>
      <p:bldP spid="7" grpId="11" bldLvl="0" autoUpdateAnimBg="0"/>
      <p:bldP spid="7" grpId="12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PT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119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268384" y="0"/>
            <a:ext cx="269817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薄膜电容器和铝电解电容器比较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68384" y="351846"/>
            <a:ext cx="2895600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ja-JP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电容器作用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28677" y="630626"/>
            <a:ext cx="6308260" cy="424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200" dirty="0"/>
              <a:t>储能、滤波、耦合（隔直）谐振、吸收保护等。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12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295" y="1"/>
            <a:ext cx="1527680" cy="286378"/>
          </a:xfrm>
          <a:prstGeom prst="round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68384" y="1166162"/>
            <a:ext cx="2895600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ja-JP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薄膜电容基本参数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70094" y="1486032"/>
            <a:ext cx="2345809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</a:rPr>
              <a:t>①额定容量</a:t>
            </a:r>
            <a:r>
              <a:rPr lang="en-US" altLang="zh-CN" sz="1200" dirty="0" err="1">
                <a:solidFill>
                  <a:srgbClr val="FF0000"/>
                </a:solidFill>
              </a:rPr>
              <a:t>Cn</a:t>
            </a:r>
            <a:r>
              <a:rPr lang="zh-CN" altLang="en-US" sz="1200" dirty="0"/>
              <a:t>；                        </a:t>
            </a:r>
            <a:endParaRPr lang="en-US" altLang="zh-CN" sz="1200" dirty="0"/>
          </a:p>
          <a:p>
            <a:r>
              <a:rPr lang="zh-CN" altLang="en-US" sz="1200" dirty="0">
                <a:solidFill>
                  <a:srgbClr val="FF0000"/>
                </a:solidFill>
              </a:rPr>
              <a:t>②额定电压</a:t>
            </a:r>
            <a:r>
              <a:rPr lang="en-US" altLang="zh-CN" sz="1200" dirty="0">
                <a:solidFill>
                  <a:srgbClr val="FF0000"/>
                </a:solidFill>
              </a:rPr>
              <a:t>Un</a:t>
            </a:r>
            <a:r>
              <a:rPr lang="zh-CN" altLang="en-US" sz="1200" dirty="0"/>
              <a:t>（交流和直流）；</a:t>
            </a:r>
            <a:endParaRPr lang="en-US" altLang="zh-CN" sz="1200" dirty="0"/>
          </a:p>
          <a:p>
            <a:r>
              <a:rPr lang="zh-CN" altLang="en-US" sz="1200" dirty="0"/>
              <a:t>③损耗角正切</a:t>
            </a:r>
            <a:r>
              <a:rPr lang="en-US" altLang="zh-CN" sz="1200" dirty="0" err="1"/>
              <a:t>tg</a:t>
            </a:r>
            <a:r>
              <a:rPr lang="el-GR" altLang="zh-CN" sz="1200" dirty="0"/>
              <a:t>δ</a:t>
            </a:r>
            <a:r>
              <a:rPr lang="zh-CN" altLang="en-US" sz="1200" dirty="0"/>
              <a:t>；</a:t>
            </a:r>
            <a:endParaRPr lang="en-US" altLang="zh-CN" sz="1200" dirty="0"/>
          </a:p>
          <a:p>
            <a:r>
              <a:rPr lang="zh-CN" altLang="en-US" sz="1200" dirty="0">
                <a:solidFill>
                  <a:srgbClr val="FF0000"/>
                </a:solidFill>
              </a:rPr>
              <a:t>④等效串联电阻</a:t>
            </a:r>
            <a:r>
              <a:rPr lang="en-US" altLang="zh-CN" sz="1200" dirty="0">
                <a:solidFill>
                  <a:srgbClr val="FF0000"/>
                </a:solidFill>
              </a:rPr>
              <a:t>ESR</a:t>
            </a:r>
            <a:r>
              <a:rPr lang="zh-CN" altLang="en-US" sz="1200" dirty="0"/>
              <a:t>；</a:t>
            </a:r>
            <a:endParaRPr lang="en-US" altLang="zh-CN" sz="1200" dirty="0"/>
          </a:p>
          <a:p>
            <a:r>
              <a:rPr lang="zh-CN" altLang="en-US" sz="1200" dirty="0"/>
              <a:t>⑤电压爬升率</a:t>
            </a:r>
            <a:r>
              <a:rPr lang="en-US" altLang="zh-CN" sz="1200" dirty="0"/>
              <a:t>DV/DT</a:t>
            </a:r>
            <a:r>
              <a:rPr lang="zh-CN" altLang="en-US" sz="1200" dirty="0"/>
              <a:t>；</a:t>
            </a:r>
            <a:endParaRPr lang="en-US" altLang="zh-CN" sz="1200" dirty="0"/>
          </a:p>
          <a:p>
            <a:r>
              <a:rPr lang="zh-CN" altLang="en-US" sz="1200" dirty="0">
                <a:solidFill>
                  <a:srgbClr val="FF0000"/>
                </a:solidFill>
              </a:rPr>
              <a:t>⑥有效值电流</a:t>
            </a:r>
            <a:r>
              <a:rPr lang="en-US" altLang="zh-CN" sz="1200" dirty="0" err="1">
                <a:solidFill>
                  <a:srgbClr val="FF0000"/>
                </a:solidFill>
              </a:rPr>
              <a:t>Irms</a:t>
            </a:r>
            <a:r>
              <a:rPr lang="zh-CN" altLang="en-US" sz="1200" dirty="0"/>
              <a:t>；</a:t>
            </a:r>
            <a:endParaRPr lang="en-US" altLang="zh-CN" sz="1200" dirty="0"/>
          </a:p>
          <a:p>
            <a:r>
              <a:rPr lang="zh-CN" altLang="en-US" sz="1200" dirty="0">
                <a:solidFill>
                  <a:srgbClr val="FF0000"/>
                </a:solidFill>
              </a:rPr>
              <a:t>⑦脉冲峰值电流</a:t>
            </a:r>
            <a:r>
              <a:rPr lang="en-US" altLang="zh-CN" sz="1200" dirty="0" err="1">
                <a:solidFill>
                  <a:srgbClr val="FF0000"/>
                </a:solidFill>
              </a:rPr>
              <a:t>Ip</a:t>
            </a:r>
            <a:r>
              <a:rPr lang="zh-CN" altLang="en-US" sz="1200" dirty="0"/>
              <a:t>；</a:t>
            </a:r>
            <a:endParaRPr lang="en-US" altLang="zh-CN" sz="1200" dirty="0"/>
          </a:p>
          <a:p>
            <a:r>
              <a:rPr lang="zh-CN" altLang="en-US" sz="1200" dirty="0">
                <a:solidFill>
                  <a:srgbClr val="FF0000"/>
                </a:solidFill>
              </a:rPr>
              <a:t>⑧工作温度</a:t>
            </a:r>
            <a:endParaRPr lang="en-US" altLang="zh-CN" sz="1200" dirty="0">
              <a:solidFill>
                <a:srgbClr val="FF0000"/>
              </a:solidFill>
            </a:endParaRPr>
          </a:p>
          <a:p>
            <a:r>
              <a:rPr lang="zh-CN" altLang="en-US" sz="1200" dirty="0"/>
              <a:t>⑨杂散电感</a:t>
            </a:r>
            <a:r>
              <a:rPr lang="en-US" altLang="zh-CN" sz="1200" dirty="0"/>
              <a:t>ESL</a:t>
            </a:r>
            <a:r>
              <a:rPr lang="zh-CN" altLang="en-US" sz="1200" dirty="0"/>
              <a:t>；</a:t>
            </a:r>
            <a:endParaRPr lang="en-US" altLang="zh-CN" sz="1200" dirty="0"/>
          </a:p>
          <a:p>
            <a:r>
              <a:rPr lang="zh-CN" altLang="en-US" sz="1200" dirty="0"/>
              <a:t>⑩工作频率；</a:t>
            </a:r>
            <a:endParaRPr lang="en-US" altLang="zh-CN" sz="1200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715903" y="1486032"/>
            <a:ext cx="3698451" cy="19069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1200" dirty="0"/>
              <a:t>1F=</a:t>
            </a:r>
            <a:r>
              <a:rPr lang="en-US" altLang="zh-CN" sz="1200" dirty="0">
                <a:solidFill>
                  <a:srgbClr val="FF0000"/>
                </a:solidFill>
              </a:rPr>
              <a:t>10</a:t>
            </a:r>
            <a:r>
              <a:rPr lang="en-US" altLang="zh-CN" sz="1200" baseline="30000" dirty="0">
                <a:solidFill>
                  <a:srgbClr val="FF0000"/>
                </a:solidFill>
              </a:rPr>
              <a:t>3</a:t>
            </a:r>
            <a:r>
              <a:rPr lang="en-US" altLang="zh-CN" sz="1200" dirty="0">
                <a:solidFill>
                  <a:srgbClr val="FF0000"/>
                </a:solidFill>
              </a:rPr>
              <a:t>mF=10</a:t>
            </a:r>
            <a:r>
              <a:rPr lang="en-US" altLang="zh-CN" sz="1200" baseline="30000" dirty="0">
                <a:solidFill>
                  <a:srgbClr val="FF0000"/>
                </a:solidFill>
              </a:rPr>
              <a:t>6</a:t>
            </a:r>
            <a:r>
              <a:rPr lang="en-US" altLang="zh-CN" sz="1200" dirty="0">
                <a:solidFill>
                  <a:srgbClr val="FF0000"/>
                </a:solidFill>
              </a:rPr>
              <a:t>μF=10</a:t>
            </a:r>
            <a:r>
              <a:rPr lang="en-US" altLang="zh-CN" sz="1200" baseline="30000" dirty="0">
                <a:solidFill>
                  <a:srgbClr val="FF0000"/>
                </a:solidFill>
              </a:rPr>
              <a:t>9</a:t>
            </a:r>
            <a:r>
              <a:rPr lang="en-US" altLang="zh-CN" sz="1200" dirty="0">
                <a:solidFill>
                  <a:srgbClr val="FF0000"/>
                </a:solidFill>
              </a:rPr>
              <a:t>nF</a:t>
            </a:r>
            <a:r>
              <a:rPr lang="en-US" altLang="zh-CN" sz="1200" dirty="0"/>
              <a:t>=10</a:t>
            </a:r>
            <a:r>
              <a:rPr lang="en-US" altLang="zh-CN" sz="1200" baseline="30000" dirty="0"/>
              <a:t>12</a:t>
            </a:r>
            <a:r>
              <a:rPr lang="en-US" altLang="zh-CN" sz="1200" dirty="0"/>
              <a:t>pF</a:t>
            </a:r>
            <a:r>
              <a:rPr lang="zh-CN" altLang="en-US" sz="1200" dirty="0"/>
              <a:t>；</a:t>
            </a:r>
            <a:endParaRPr lang="en-US" altLang="zh-CN" sz="1200" dirty="0"/>
          </a:p>
          <a:p>
            <a:r>
              <a:rPr lang="zh-CN" altLang="en-US" sz="1200" dirty="0"/>
              <a:t>分交流和直流；</a:t>
            </a:r>
            <a:endParaRPr lang="en-US" altLang="zh-CN" sz="1200" dirty="0"/>
          </a:p>
          <a:p>
            <a:r>
              <a:rPr lang="zh-CN" altLang="en-US" sz="1200" dirty="0"/>
              <a:t>直接影响</a:t>
            </a:r>
            <a:r>
              <a:rPr lang="en-US" altLang="zh-CN" sz="1200" dirty="0"/>
              <a:t>ESR</a:t>
            </a:r>
            <a:r>
              <a:rPr lang="zh-CN" altLang="en-US" sz="1200" dirty="0"/>
              <a:t>；</a:t>
            </a:r>
            <a:endParaRPr lang="en-US" altLang="zh-CN" sz="1200" dirty="0"/>
          </a:p>
          <a:p>
            <a:r>
              <a:rPr lang="zh-CN" altLang="en-US" sz="1200" dirty="0"/>
              <a:t>直接影响发热，</a:t>
            </a:r>
            <a:r>
              <a:rPr lang="el-GR" altLang="zh-CN" sz="1200" dirty="0"/>
              <a:t>1Ω=1000</a:t>
            </a:r>
            <a:r>
              <a:rPr lang="en-US" altLang="zh-CN" sz="1200" dirty="0"/>
              <a:t>m</a:t>
            </a:r>
            <a:r>
              <a:rPr lang="el-GR" altLang="zh-CN" sz="1200" dirty="0"/>
              <a:t>Ω </a:t>
            </a:r>
            <a:r>
              <a:rPr lang="el-GR" altLang="zh-CN" sz="1200" dirty="0">
                <a:solidFill>
                  <a:srgbClr val="FF0000"/>
                </a:solidFill>
              </a:rPr>
              <a:t>1</a:t>
            </a:r>
            <a:r>
              <a:rPr lang="en-US" altLang="zh-CN" sz="1200" dirty="0">
                <a:solidFill>
                  <a:srgbClr val="FF0000"/>
                </a:solidFill>
              </a:rPr>
              <a:t>m</a:t>
            </a:r>
            <a:r>
              <a:rPr lang="el-GR" altLang="zh-CN" sz="1200" dirty="0">
                <a:solidFill>
                  <a:srgbClr val="FF0000"/>
                </a:solidFill>
              </a:rPr>
              <a:t>Ω</a:t>
            </a:r>
            <a:r>
              <a:rPr lang="el-GR" altLang="zh-CN" sz="1200" dirty="0"/>
              <a:t>=1000μΩ</a:t>
            </a:r>
            <a:r>
              <a:rPr lang="zh-CN" altLang="en-US" sz="1200" dirty="0"/>
              <a:t>；</a:t>
            </a:r>
            <a:endParaRPr lang="en-US" altLang="zh-CN" sz="1200" dirty="0"/>
          </a:p>
          <a:p>
            <a:r>
              <a:rPr lang="zh-CN" altLang="en-US" sz="1200" dirty="0"/>
              <a:t>；</a:t>
            </a:r>
            <a:endParaRPr lang="en-US" altLang="zh-CN" sz="1200" dirty="0"/>
          </a:p>
          <a:p>
            <a:r>
              <a:rPr lang="zh-CN" altLang="en-US" sz="1200" dirty="0"/>
              <a:t>可连续出现的工作电流，单位是安培</a:t>
            </a:r>
            <a:r>
              <a:rPr lang="en-US" altLang="zh-CN" sz="1200" dirty="0"/>
              <a:t>A</a:t>
            </a:r>
            <a:r>
              <a:rPr lang="zh-CN" altLang="en-US" sz="1200" dirty="0"/>
              <a:t>；</a:t>
            </a:r>
            <a:endParaRPr lang="en-US" altLang="zh-CN" sz="1200" dirty="0"/>
          </a:p>
          <a:p>
            <a:r>
              <a:rPr lang="zh-CN" altLang="en-US" sz="1200" dirty="0"/>
              <a:t>连续运行过程中允许少次数出现的最大峰值电流；</a:t>
            </a:r>
            <a:endParaRPr lang="en-US" altLang="zh-CN" sz="1200" dirty="0"/>
          </a:p>
          <a:p>
            <a:r>
              <a:rPr lang="zh-CN" altLang="en-US" sz="1000" dirty="0"/>
              <a:t>正常工作范围是</a:t>
            </a:r>
            <a:r>
              <a:rPr lang="en-US" altLang="zh-CN" sz="1000" dirty="0"/>
              <a:t>-40</a:t>
            </a:r>
            <a:r>
              <a:rPr lang="zh-CN" altLang="en-US" sz="1000" dirty="0"/>
              <a:t>℃</a:t>
            </a:r>
            <a:r>
              <a:rPr lang="en-US" altLang="zh-CN" sz="1000" dirty="0"/>
              <a:t>~+85</a:t>
            </a:r>
            <a:r>
              <a:rPr lang="zh-CN" altLang="en-US" sz="1000" dirty="0"/>
              <a:t>℃；目前最高不超过</a:t>
            </a:r>
            <a:r>
              <a:rPr lang="en-US" altLang="zh-CN" sz="1000" dirty="0"/>
              <a:t>105℃</a:t>
            </a:r>
            <a:r>
              <a:rPr lang="zh-CN" altLang="en-US" sz="1000" dirty="0"/>
              <a:t>；</a:t>
            </a:r>
            <a:endParaRPr lang="en-US" altLang="zh-CN" sz="1200" dirty="0"/>
          </a:p>
          <a:p>
            <a:r>
              <a:rPr lang="zh-CN" altLang="en-US" sz="1200" dirty="0"/>
              <a:t>；</a:t>
            </a:r>
            <a:endParaRPr lang="en-US" altLang="zh-CN" sz="1200" dirty="0"/>
          </a:p>
          <a:p>
            <a:r>
              <a:rPr lang="zh-CN" altLang="en-US" sz="1200" dirty="0"/>
              <a:t>随着频率升高，电容器的介质损耗上升</a:t>
            </a:r>
            <a:endParaRPr lang="en-US" altLang="zh-CN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911975" cy="3887788"/>
          </a:xfrm>
          <a:prstGeom prst="rect">
            <a:avLst/>
          </a:prstGeom>
          <a:solidFill>
            <a:srgbClr val="0071AE"/>
          </a:solidFill>
          <a:ln w="9525">
            <a:noFill/>
            <a:bevel/>
          </a:ln>
        </p:spPr>
        <p:txBody>
          <a:bodyPr anchor="ctr"/>
          <a:lstStyle/>
          <a:p>
            <a:endParaRPr lang="zh-CN" altLang="en-US" dirty="0"/>
          </a:p>
        </p:txBody>
      </p:sp>
      <p:pic>
        <p:nvPicPr>
          <p:cNvPr id="5" name="Picture 4" descr="PPT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28900"/>
            <a:ext cx="6911975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36210" y="1578429"/>
            <a:ext cx="31054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rPr>
              <a:t>电容器连接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4213" y="1197980"/>
            <a:ext cx="1090612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ea typeface="微软雅黑" panose="020B0503020204020204" pitchFamily="34" charset="-122"/>
              </a:rPr>
              <a:t>0</a:t>
            </a:r>
            <a:r>
              <a:rPr lang="en-US" altLang="zh-CN" sz="6000" dirty="0">
                <a:solidFill>
                  <a:schemeClr val="bg1"/>
                </a:solidFill>
                <a:ea typeface="微软雅黑" panose="020B0503020204020204" pitchFamily="34" charset="-122"/>
              </a:rPr>
              <a:t>3</a:t>
            </a:r>
            <a:endParaRPr lang="zh-CN" altLang="en-US" sz="60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175" y="69397"/>
            <a:ext cx="1527680" cy="325571"/>
          </a:xfrm>
          <a:prstGeom prst="round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utoUpdateAnimBg="0"/>
      <p:bldP spid="6" grpId="1" bldLvl="0" autoUpdateAnimBg="0"/>
      <p:bldP spid="7" grpId="0" bldLvl="0" autoUpdateAnimBg="0"/>
      <p:bldP spid="7" grpId="1" bldLvl="0" autoUpdateAnimBg="0"/>
      <p:bldP spid="7" grpId="2" bldLvl="0" autoUpdateAnimBg="0"/>
      <p:bldP spid="7" grpId="3" bldLvl="0" autoUpdateAnimBg="0"/>
      <p:bldP spid="7" grpId="4" bldLvl="0" autoUpdateAnimBg="0"/>
      <p:bldP spid="7" grpId="5" bldLvl="0" autoUpdateAnimBg="0"/>
      <p:bldP spid="7" grpId="6" bldLvl="0" autoUpdateAnimBg="0"/>
      <p:bldP spid="7" grpId="7" bldLvl="0" autoUpdateAnimBg="0"/>
      <p:bldP spid="7" grpId="8" bldLvl="0" autoUpdateAnimBg="0"/>
      <p:bldP spid="7" grpId="9" bldLvl="0" autoUpdateAnimBg="0"/>
      <p:bldP spid="7" grpId="10" bldLvl="0" autoUpdateAnimBg="0"/>
      <p:bldP spid="7" grpId="11" bldLvl="0" autoUpdateAnimBg="0"/>
      <p:bldP spid="7" grpId="12" bldLvl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k5ODM0YmMxOWJiYWQyNDU4MGIzYWRmYTA0ZmI5NDcifQ==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1184</Words>
  <Application>Microsoft Office PowerPoint</Application>
  <PresentationFormat>自定义</PresentationFormat>
  <Paragraphs>148</Paragraphs>
  <Slides>28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仿宋</vt:lpstr>
      <vt:lpstr>微软雅黑</vt:lpstr>
      <vt:lpstr>Arial</vt:lpstr>
      <vt:lpstr>Calibri</vt:lpstr>
      <vt:lpstr>Wingdings</vt:lpstr>
      <vt:lpstr>Wingdings 2</vt:lpstr>
      <vt:lpstr>默认设计模板</vt:lpstr>
      <vt:lpstr>CorelDRAW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bin liu</dc:creator>
  <cp:lastModifiedBy>285819356@qq.com</cp:lastModifiedBy>
  <cp:revision>566</cp:revision>
  <dcterms:created xsi:type="dcterms:W3CDTF">2019-10-22T00:33:00Z</dcterms:created>
  <dcterms:modified xsi:type="dcterms:W3CDTF">2023-11-16T14:42:04Z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30C01A743629444C98F654B0633BF054_13</vt:lpwstr>
  </property>
</Properties>
</file>